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8" r:id="rId3"/>
    <p:sldId id="293" r:id="rId4"/>
    <p:sldId id="299" r:id="rId5"/>
    <p:sldId id="300" r:id="rId6"/>
    <p:sldId id="301" r:id="rId7"/>
    <p:sldId id="303" r:id="rId8"/>
    <p:sldId id="304" r:id="rId9"/>
    <p:sldId id="307" r:id="rId10"/>
    <p:sldId id="313" r:id="rId11"/>
    <p:sldId id="317"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B97BF"/>
    <a:srgbClr val="2A3F67"/>
    <a:srgbClr val="255D93"/>
    <a:srgbClr val="1775B9"/>
    <a:srgbClr val="274E84"/>
    <a:srgbClr val="6EAFD2"/>
    <a:srgbClr val="DCEBF4"/>
    <a:srgbClr val="1E4B8F"/>
    <a:srgbClr val="F2CFCD"/>
    <a:srgbClr val="F0E4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1301" y="341"/>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20E721-C7A5-4E86-B93A-1EDDC57F5FF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F9F7E3-2978-4ACD-83E3-975212A5D9B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t="8834" b="8834"/>
          <a:stretch>
            <a:fillRect/>
          </a:stretch>
        </p:blipFill>
        <p:spPr>
          <a:xfrm>
            <a:off x="0" y="0"/>
            <a:ext cx="12192000" cy="68580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t="8833" b="8833"/>
          <a:stretch>
            <a:fillRect/>
          </a:stretch>
        </p:blipFill>
        <p:spPr>
          <a:xfrm>
            <a:off x="0" y="0"/>
            <a:ext cx="12192000" cy="6858000"/>
          </a:xfrm>
          <a:prstGeom prst="rect">
            <a:avLst/>
          </a:prstGeom>
        </p:spPr>
      </p:pic>
      <p:pic>
        <p:nvPicPr>
          <p:cNvPr id="8" name="图片 7"/>
          <p:cNvPicPr>
            <a:picLocks noChangeAspect="1"/>
          </p:cNvPicPr>
          <p:nvPr userDrawn="1"/>
        </p:nvPicPr>
        <p:blipFill rotWithShape="1">
          <a:blip r:embed="rId3">
            <a:extLst>
              <a:ext uri="{28A0092B-C50C-407E-A947-70E740481C1C}">
                <a14:useLocalDpi xmlns:a14="http://schemas.microsoft.com/office/drawing/2010/main" val="0"/>
              </a:ext>
            </a:extLst>
          </a:blip>
          <a:srcRect l="40647" t="7099" r="26183" b="36867"/>
          <a:stretch>
            <a:fillRect/>
          </a:stretch>
        </p:blipFill>
        <p:spPr>
          <a:xfrm rot="18644416">
            <a:off x="-1182794" y="2716546"/>
            <a:ext cx="2857231" cy="3297525"/>
          </a:xfrm>
          <a:prstGeom prst="rect">
            <a:avLst/>
          </a:prstGeom>
        </p:spPr>
      </p:pic>
      <p:pic>
        <p:nvPicPr>
          <p:cNvPr id="9" name="图片 8"/>
          <p:cNvPicPr>
            <a:picLocks noChangeAspect="1"/>
          </p:cNvPicPr>
          <p:nvPr userDrawn="1"/>
        </p:nvPicPr>
        <p:blipFill rotWithShape="1">
          <a:blip r:embed="rId4">
            <a:extLst>
              <a:ext uri="{28A0092B-C50C-407E-A947-70E740481C1C}">
                <a14:useLocalDpi xmlns:a14="http://schemas.microsoft.com/office/drawing/2010/main" val="0"/>
              </a:ext>
            </a:extLst>
          </a:blip>
          <a:srcRect l="61203" r="7476" b="58835"/>
          <a:stretch>
            <a:fillRect/>
          </a:stretch>
        </p:blipFill>
        <p:spPr>
          <a:xfrm rot="16200000">
            <a:off x="-659703" y="817929"/>
            <a:ext cx="3126925" cy="2807726"/>
          </a:xfrm>
          <a:prstGeom prst="rect">
            <a:avLst/>
          </a:prstGeom>
        </p:spPr>
      </p:pic>
      <p:pic>
        <p:nvPicPr>
          <p:cNvPr id="10" name="图片 9"/>
          <p:cNvPicPr>
            <a:picLocks noChangeAspect="1"/>
          </p:cNvPicPr>
          <p:nvPr userDrawn="1"/>
        </p:nvPicPr>
        <p:blipFill rotWithShape="1">
          <a:blip r:embed="rId5">
            <a:extLst>
              <a:ext uri="{28A0092B-C50C-407E-A947-70E740481C1C}">
                <a14:useLocalDpi xmlns:a14="http://schemas.microsoft.com/office/drawing/2010/main" val="0"/>
              </a:ext>
            </a:extLst>
          </a:blip>
          <a:srcRect l="20636" t="25725" r="52719" b="26202"/>
          <a:stretch>
            <a:fillRect/>
          </a:stretch>
        </p:blipFill>
        <p:spPr>
          <a:xfrm rot="19925577">
            <a:off x="-1294095" y="1470978"/>
            <a:ext cx="2588191" cy="3190339"/>
          </a:xfrm>
          <a:prstGeom prst="rect">
            <a:avLst/>
          </a:prstGeom>
        </p:spPr>
      </p:pic>
      <p:pic>
        <p:nvPicPr>
          <p:cNvPr id="23" name="图片 22"/>
          <p:cNvPicPr>
            <a:picLocks noChangeAspect="1"/>
          </p:cNvPicPr>
          <p:nvPr userDrawn="1"/>
        </p:nvPicPr>
        <p:blipFill rotWithShape="1">
          <a:blip r:embed="rId5">
            <a:extLst>
              <a:ext uri="{28A0092B-C50C-407E-A947-70E740481C1C}">
                <a14:useLocalDpi xmlns:a14="http://schemas.microsoft.com/office/drawing/2010/main" val="0"/>
              </a:ext>
            </a:extLst>
          </a:blip>
          <a:srcRect l="20636" t="25725" r="52719" b="26202"/>
          <a:stretch>
            <a:fillRect/>
          </a:stretch>
        </p:blipFill>
        <p:spPr>
          <a:xfrm rot="5697297">
            <a:off x="11276620" y="-1272971"/>
            <a:ext cx="2588191" cy="3190339"/>
          </a:xfrm>
          <a:prstGeom prst="rect">
            <a:avLst/>
          </a:prstGeom>
        </p:spPr>
      </p:pic>
      <p:pic>
        <p:nvPicPr>
          <p:cNvPr id="24" name="图片 23"/>
          <p:cNvPicPr>
            <a:picLocks noChangeAspect="1"/>
          </p:cNvPicPr>
          <p:nvPr userDrawn="1"/>
        </p:nvPicPr>
        <p:blipFill rotWithShape="1">
          <a:blip r:embed="rId5">
            <a:extLst>
              <a:ext uri="{28A0092B-C50C-407E-A947-70E740481C1C}">
                <a14:useLocalDpi xmlns:a14="http://schemas.microsoft.com/office/drawing/2010/main" val="0"/>
              </a:ext>
            </a:extLst>
          </a:blip>
          <a:srcRect l="20636" t="25725" r="52719" b="26202"/>
          <a:stretch>
            <a:fillRect/>
          </a:stretch>
        </p:blipFill>
        <p:spPr>
          <a:xfrm rot="15902703" flipV="1">
            <a:off x="11532025" y="4892161"/>
            <a:ext cx="2588191" cy="3190339"/>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a:extLst>
              <a:ext uri="{28A0092B-C50C-407E-A947-70E740481C1C}">
                <a14:useLocalDpi xmlns:a14="http://schemas.microsoft.com/office/drawing/2010/main" val="0"/>
              </a:ext>
            </a:extLst>
          </a:blip>
          <a:srcRect t="8833" b="8833"/>
          <a:stretch>
            <a:fillRect/>
          </a:stretch>
        </p:blipFill>
        <p:spPr>
          <a:xfrm>
            <a:off x="0" y="0"/>
            <a:ext cx="12192000" cy="6858000"/>
          </a:xfrm>
          <a:prstGeom prst="rect">
            <a:avLst/>
          </a:prstGeom>
        </p:spPr>
      </p:pic>
      <p:pic>
        <p:nvPicPr>
          <p:cNvPr id="2" name="图片 1"/>
          <p:cNvPicPr>
            <a:picLocks noChangeAspect="1"/>
          </p:cNvPicPr>
          <p:nvPr userDrawn="1"/>
        </p:nvPicPr>
        <p:blipFill rotWithShape="1">
          <a:blip r:embed="rId3">
            <a:extLst>
              <a:ext uri="{28A0092B-C50C-407E-A947-70E740481C1C}">
                <a14:useLocalDpi xmlns:a14="http://schemas.microsoft.com/office/drawing/2010/main" val="0"/>
              </a:ext>
            </a:extLst>
          </a:blip>
          <a:srcRect l="75642" t="30414" r="7476" b="58835"/>
          <a:stretch>
            <a:fillRect/>
          </a:stretch>
        </p:blipFill>
        <p:spPr>
          <a:xfrm rot="16200000">
            <a:off x="-476038" y="5648657"/>
            <a:ext cx="1685381" cy="733305"/>
          </a:xfrm>
          <a:custGeom>
            <a:avLst/>
            <a:gdLst>
              <a:gd name="connsiteX0" fmla="*/ 1685381 w 1685381"/>
              <a:gd name="connsiteY0" fmla="*/ 1 h 733305"/>
              <a:gd name="connsiteX1" fmla="*/ 1685381 w 1685381"/>
              <a:gd name="connsiteY1" fmla="*/ 733305 h 733305"/>
              <a:gd name="connsiteX2" fmla="*/ 0 w 1685381"/>
              <a:gd name="connsiteY2" fmla="*/ 733305 h 733305"/>
              <a:gd name="connsiteX3" fmla="*/ 0 w 1685381"/>
              <a:gd name="connsiteY3" fmla="*/ 0 h 733305"/>
            </a:gdLst>
            <a:ahLst/>
            <a:cxnLst>
              <a:cxn ang="0">
                <a:pos x="connsiteX0" y="connsiteY0"/>
              </a:cxn>
              <a:cxn ang="0">
                <a:pos x="connsiteX1" y="connsiteY1"/>
              </a:cxn>
              <a:cxn ang="0">
                <a:pos x="connsiteX2" y="connsiteY2"/>
              </a:cxn>
              <a:cxn ang="0">
                <a:pos x="connsiteX3" y="connsiteY3"/>
              </a:cxn>
            </a:cxnLst>
            <a:rect l="l" t="t" r="r" b="b"/>
            <a:pathLst>
              <a:path w="1685381" h="733305">
                <a:moveTo>
                  <a:pt x="1685381" y="1"/>
                </a:moveTo>
                <a:lnTo>
                  <a:pt x="1685381" y="733305"/>
                </a:lnTo>
                <a:lnTo>
                  <a:pt x="0" y="733305"/>
                </a:lnTo>
                <a:lnTo>
                  <a:pt x="0" y="0"/>
                </a:lnTo>
                <a:close/>
              </a:path>
            </a:pathLst>
          </a:custGeom>
        </p:spPr>
      </p:pic>
      <p:pic>
        <p:nvPicPr>
          <p:cNvPr id="3" name="图片 2"/>
          <p:cNvPicPr>
            <a:picLocks noChangeAspect="1"/>
          </p:cNvPicPr>
          <p:nvPr userDrawn="1"/>
        </p:nvPicPr>
        <p:blipFill rotWithShape="1">
          <a:blip r:embed="rId3">
            <a:extLst>
              <a:ext uri="{28A0092B-C50C-407E-A947-70E740481C1C}">
                <a14:useLocalDpi xmlns:a14="http://schemas.microsoft.com/office/drawing/2010/main" val="0"/>
              </a:ext>
            </a:extLst>
          </a:blip>
          <a:srcRect l="75642" t="29743" r="7476" b="58835"/>
          <a:stretch>
            <a:fillRect/>
          </a:stretch>
        </p:blipFill>
        <p:spPr>
          <a:xfrm rot="5400000" flipH="1">
            <a:off x="10959796" y="5625797"/>
            <a:ext cx="1685382" cy="779025"/>
          </a:xfrm>
          <a:custGeom>
            <a:avLst/>
            <a:gdLst>
              <a:gd name="connsiteX0" fmla="*/ 1685382 w 1685382"/>
              <a:gd name="connsiteY0" fmla="*/ 779025 h 779025"/>
              <a:gd name="connsiteX1" fmla="*/ 1685382 w 1685382"/>
              <a:gd name="connsiteY1" fmla="*/ 0 h 779025"/>
              <a:gd name="connsiteX2" fmla="*/ 0 w 1685382"/>
              <a:gd name="connsiteY2" fmla="*/ 0 h 779025"/>
              <a:gd name="connsiteX3" fmla="*/ 0 w 1685382"/>
              <a:gd name="connsiteY3" fmla="*/ 779025 h 779025"/>
            </a:gdLst>
            <a:ahLst/>
            <a:cxnLst>
              <a:cxn ang="0">
                <a:pos x="connsiteX0" y="connsiteY0"/>
              </a:cxn>
              <a:cxn ang="0">
                <a:pos x="connsiteX1" y="connsiteY1"/>
              </a:cxn>
              <a:cxn ang="0">
                <a:pos x="connsiteX2" y="connsiteY2"/>
              </a:cxn>
              <a:cxn ang="0">
                <a:pos x="connsiteX3" y="connsiteY3"/>
              </a:cxn>
            </a:cxnLst>
            <a:rect l="l" t="t" r="r" b="b"/>
            <a:pathLst>
              <a:path w="1685382" h="779025">
                <a:moveTo>
                  <a:pt x="1685382" y="779025"/>
                </a:moveTo>
                <a:lnTo>
                  <a:pt x="1685382" y="0"/>
                </a:lnTo>
                <a:lnTo>
                  <a:pt x="0" y="0"/>
                </a:lnTo>
                <a:lnTo>
                  <a:pt x="0" y="779025"/>
                </a:lnTo>
                <a:close/>
              </a:path>
            </a:pathLst>
          </a:custGeom>
        </p:spPr>
      </p:pic>
      <p:pic>
        <p:nvPicPr>
          <p:cNvPr id="4" name="图片 3"/>
          <p:cNvPicPr>
            <a:picLocks noChangeAspect="1"/>
          </p:cNvPicPr>
          <p:nvPr userDrawn="1"/>
        </p:nvPicPr>
        <p:blipFill rotWithShape="1">
          <a:blip r:embed="rId3">
            <a:extLst>
              <a:ext uri="{28A0092B-C50C-407E-A947-70E740481C1C}">
                <a14:useLocalDpi xmlns:a14="http://schemas.microsoft.com/office/drawing/2010/main" val="0"/>
              </a:ext>
            </a:extLst>
          </a:blip>
          <a:srcRect l="75388" t="30414" r="7476" b="58835"/>
          <a:stretch>
            <a:fillRect/>
          </a:stretch>
        </p:blipFill>
        <p:spPr>
          <a:xfrm rot="5400000" flipV="1">
            <a:off x="-488741" y="488742"/>
            <a:ext cx="1710785" cy="733303"/>
          </a:xfrm>
          <a:custGeom>
            <a:avLst/>
            <a:gdLst>
              <a:gd name="connsiteX0" fmla="*/ 0 w 1710785"/>
              <a:gd name="connsiteY0" fmla="*/ 0 h 733303"/>
              <a:gd name="connsiteX1" fmla="*/ 0 w 1710785"/>
              <a:gd name="connsiteY1" fmla="*/ 733303 h 733303"/>
              <a:gd name="connsiteX2" fmla="*/ 1710785 w 1710785"/>
              <a:gd name="connsiteY2" fmla="*/ 733303 h 733303"/>
              <a:gd name="connsiteX3" fmla="*/ 1710785 w 1710785"/>
              <a:gd name="connsiteY3" fmla="*/ 0 h 733303"/>
            </a:gdLst>
            <a:ahLst/>
            <a:cxnLst>
              <a:cxn ang="0">
                <a:pos x="connsiteX0" y="connsiteY0"/>
              </a:cxn>
              <a:cxn ang="0">
                <a:pos x="connsiteX1" y="connsiteY1"/>
              </a:cxn>
              <a:cxn ang="0">
                <a:pos x="connsiteX2" y="connsiteY2"/>
              </a:cxn>
              <a:cxn ang="0">
                <a:pos x="connsiteX3" y="connsiteY3"/>
              </a:cxn>
            </a:cxnLst>
            <a:rect l="l" t="t" r="r" b="b"/>
            <a:pathLst>
              <a:path w="1710785" h="733303">
                <a:moveTo>
                  <a:pt x="0" y="0"/>
                </a:moveTo>
                <a:lnTo>
                  <a:pt x="0" y="733303"/>
                </a:lnTo>
                <a:lnTo>
                  <a:pt x="1710785" y="733303"/>
                </a:lnTo>
                <a:lnTo>
                  <a:pt x="1710785" y="0"/>
                </a:lnTo>
                <a:close/>
              </a:path>
            </a:pathLst>
          </a:custGeom>
        </p:spPr>
      </p:pic>
      <p:pic>
        <p:nvPicPr>
          <p:cNvPr id="5" name="图片 4"/>
          <p:cNvPicPr>
            <a:picLocks noChangeAspect="1"/>
          </p:cNvPicPr>
          <p:nvPr userDrawn="1"/>
        </p:nvPicPr>
        <p:blipFill rotWithShape="1">
          <a:blip r:embed="rId3">
            <a:extLst>
              <a:ext uri="{28A0092B-C50C-407E-A947-70E740481C1C}">
                <a14:useLocalDpi xmlns:a14="http://schemas.microsoft.com/office/drawing/2010/main" val="0"/>
              </a:ext>
            </a:extLst>
          </a:blip>
          <a:srcRect l="75388" t="29743" r="7476" b="58835"/>
          <a:stretch>
            <a:fillRect/>
          </a:stretch>
        </p:blipFill>
        <p:spPr>
          <a:xfrm rot="16200000" flipH="1" flipV="1">
            <a:off x="10947095" y="465879"/>
            <a:ext cx="1710784" cy="779026"/>
          </a:xfrm>
          <a:custGeom>
            <a:avLst/>
            <a:gdLst>
              <a:gd name="connsiteX0" fmla="*/ 0 w 1710784"/>
              <a:gd name="connsiteY0" fmla="*/ 779026 h 779026"/>
              <a:gd name="connsiteX1" fmla="*/ 0 w 1710784"/>
              <a:gd name="connsiteY1" fmla="*/ 0 h 779026"/>
              <a:gd name="connsiteX2" fmla="*/ 1710784 w 1710784"/>
              <a:gd name="connsiteY2" fmla="*/ 0 h 779026"/>
              <a:gd name="connsiteX3" fmla="*/ 1710784 w 1710784"/>
              <a:gd name="connsiteY3" fmla="*/ 779026 h 779026"/>
            </a:gdLst>
            <a:ahLst/>
            <a:cxnLst>
              <a:cxn ang="0">
                <a:pos x="connsiteX0" y="connsiteY0"/>
              </a:cxn>
              <a:cxn ang="0">
                <a:pos x="connsiteX1" y="connsiteY1"/>
              </a:cxn>
              <a:cxn ang="0">
                <a:pos x="connsiteX2" y="connsiteY2"/>
              </a:cxn>
              <a:cxn ang="0">
                <a:pos x="connsiteX3" y="connsiteY3"/>
              </a:cxn>
            </a:cxnLst>
            <a:rect l="l" t="t" r="r" b="b"/>
            <a:pathLst>
              <a:path w="1710784" h="779026">
                <a:moveTo>
                  <a:pt x="0" y="779026"/>
                </a:moveTo>
                <a:lnTo>
                  <a:pt x="0" y="0"/>
                </a:lnTo>
                <a:lnTo>
                  <a:pt x="1710784" y="0"/>
                </a:lnTo>
                <a:lnTo>
                  <a:pt x="1710784" y="779026"/>
                </a:lnTo>
                <a:close/>
              </a:path>
            </a:pathLst>
          </a:cu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l="11130" t="18496" r="8830" b="15604"/>
          <a:stretch>
            <a:fillRect/>
          </a:stretch>
        </p:blipFill>
        <p:spPr>
          <a:xfrm>
            <a:off x="0" y="0"/>
            <a:ext cx="12192000" cy="68580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A3BB87A-36AC-4814-8615-7C685EED21A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0C76F2B-904C-47D0-A94F-BA4F6A3B3C6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367350-3232-4CAC-8B29-1C133FB99EB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05F5E7-5B45-4311-93AD-B865C104E78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175759" y="2279471"/>
            <a:ext cx="3840480" cy="1198880"/>
          </a:xfrm>
          <a:prstGeom prst="rect">
            <a:avLst/>
          </a:prstGeom>
          <a:noFill/>
        </p:spPr>
        <p:txBody>
          <a:bodyPr wrap="none" rtlCol="0">
            <a:spAutoFit/>
          </a:bodyPr>
          <a:lstStyle/>
          <a:p>
            <a:pPr algn="ctr"/>
            <a:r>
              <a:rPr lang="zh-CN" altLang="en-US" sz="7200" dirty="0">
                <a:cs typeface="+mn-ea"/>
                <a:sym typeface="+mn-lt"/>
              </a:rPr>
              <a:t>开题答辩</a:t>
            </a:r>
            <a:endParaRPr lang="zh-CN" altLang="en-US" sz="7200" dirty="0">
              <a:cs typeface="+mn-ea"/>
              <a:sym typeface="+mn-lt"/>
            </a:endParaRPr>
          </a:p>
        </p:txBody>
      </p:sp>
      <p:sp>
        <p:nvSpPr>
          <p:cNvPr id="3" name="矩形 2"/>
          <p:cNvSpPr/>
          <p:nvPr/>
        </p:nvSpPr>
        <p:spPr>
          <a:xfrm>
            <a:off x="2852420" y="3628453"/>
            <a:ext cx="6487161" cy="398780"/>
          </a:xfrm>
          <a:prstGeom prst="rect">
            <a:avLst/>
          </a:prstGeom>
        </p:spPr>
        <p:txBody>
          <a:bodyPr wrap="square">
            <a:spAutoFit/>
          </a:bodyPr>
          <a:lstStyle/>
          <a:p>
            <a:pPr algn="ctr"/>
            <a:r>
              <a:rPr lang="en-US" altLang="zh-CN" sz="2000" dirty="0">
                <a:solidFill>
                  <a:srgbClr val="1E4B8F"/>
                </a:solidFill>
                <a:cs typeface="+mn-ea"/>
                <a:sym typeface="+mn-lt"/>
              </a:rPr>
              <a:t>基于SpringBoot的后台微服务管理系统的设计与实现</a:t>
            </a:r>
            <a:endParaRPr lang="en-US" altLang="zh-CN" sz="2000" dirty="0">
              <a:solidFill>
                <a:srgbClr val="1E4B8F"/>
              </a:solidFill>
              <a:cs typeface="+mn-ea"/>
              <a:sym typeface="+mn-lt"/>
            </a:endParaRPr>
          </a:p>
        </p:txBody>
      </p:sp>
      <p:sp>
        <p:nvSpPr>
          <p:cNvPr id="5" name="文本框 4"/>
          <p:cNvSpPr txBox="1"/>
          <p:nvPr/>
        </p:nvSpPr>
        <p:spPr>
          <a:xfrm>
            <a:off x="5318760" y="4500858"/>
            <a:ext cx="1554480" cy="368300"/>
          </a:xfrm>
          <a:prstGeom prst="rect">
            <a:avLst/>
          </a:prstGeom>
          <a:noFill/>
        </p:spPr>
        <p:txBody>
          <a:bodyPr wrap="none" rtlCol="0">
            <a:spAutoFit/>
          </a:bodyPr>
          <a:lstStyle/>
          <a:p>
            <a:r>
              <a:rPr lang="zh-CN" altLang="en-US" dirty="0">
                <a:solidFill>
                  <a:schemeClr val="tx1">
                    <a:lumMod val="75000"/>
                    <a:lumOff val="25000"/>
                  </a:schemeClr>
                </a:solidFill>
                <a:cs typeface="+mn-ea"/>
                <a:sym typeface="+mn-lt"/>
              </a:rPr>
              <a:t>答辩人：俞洋</a:t>
            </a:r>
            <a:endParaRPr lang="zh-CN" altLang="en-US" dirty="0">
              <a:solidFill>
                <a:schemeClr val="tx1">
                  <a:lumMod val="75000"/>
                  <a:lumOff val="25000"/>
                </a:schemeClr>
              </a:solidFill>
              <a:cs typeface="+mn-ea"/>
              <a:sym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233677" y="2279471"/>
            <a:ext cx="5724644" cy="1200329"/>
          </a:xfrm>
          <a:prstGeom prst="rect">
            <a:avLst/>
          </a:prstGeom>
          <a:noFill/>
        </p:spPr>
        <p:txBody>
          <a:bodyPr wrap="none" rtlCol="0">
            <a:spAutoFit/>
          </a:bodyPr>
          <a:lstStyle/>
          <a:p>
            <a:pPr algn="ctr"/>
            <a:r>
              <a:rPr lang="zh-CN" altLang="en-US" sz="7200" dirty="0">
                <a:cs typeface="+mn-ea"/>
                <a:sym typeface="+mn-lt"/>
              </a:rPr>
              <a:t>感谢您的聆听</a:t>
            </a:r>
            <a:endParaRPr lang="zh-CN" altLang="en-US" sz="7200" dirty="0">
              <a:cs typeface="+mn-ea"/>
              <a:sym typeface="+mn-lt"/>
            </a:endParaRPr>
          </a:p>
        </p:txBody>
      </p:sp>
      <p:sp>
        <p:nvSpPr>
          <p:cNvPr id="5" name="文本框 4"/>
          <p:cNvSpPr txBox="1"/>
          <p:nvPr/>
        </p:nvSpPr>
        <p:spPr>
          <a:xfrm>
            <a:off x="5318760" y="3903958"/>
            <a:ext cx="1554480" cy="368300"/>
          </a:xfrm>
          <a:prstGeom prst="rect">
            <a:avLst/>
          </a:prstGeom>
          <a:noFill/>
        </p:spPr>
        <p:txBody>
          <a:bodyPr wrap="none" rtlCol="0">
            <a:spAutoFit/>
          </a:bodyPr>
          <a:lstStyle/>
          <a:p>
            <a:r>
              <a:rPr lang="zh-CN" altLang="en-US" dirty="0">
                <a:solidFill>
                  <a:schemeClr val="tx1"/>
                </a:solidFill>
                <a:cs typeface="+mn-ea"/>
                <a:sym typeface="+mn-lt"/>
              </a:rPr>
              <a:t>答辩人：俞洋</a:t>
            </a:r>
            <a:endParaRPr lang="zh-CN" altLang="en-US" dirty="0">
              <a:solidFill>
                <a:schemeClr val="tx1"/>
              </a:solidFill>
              <a:cs typeface="+mn-ea"/>
              <a:sym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
          <p:cNvSpPr txBox="1"/>
          <p:nvPr/>
        </p:nvSpPr>
        <p:spPr>
          <a:xfrm>
            <a:off x="2705780" y="2466212"/>
            <a:ext cx="1005340" cy="1824204"/>
          </a:xfrm>
          <a:prstGeom prst="rect">
            <a:avLst/>
          </a:prstGeom>
          <a:noFill/>
        </p:spPr>
        <p:txBody>
          <a:bodyPr vert="eaVert" wrap="square" rtlCol="0">
            <a:spAutoFit/>
          </a:bodyPr>
          <a:lstStyle/>
          <a:p>
            <a:pPr algn="dist"/>
            <a:r>
              <a:rPr lang="zh-CN" altLang="en-US" sz="5335" dirty="0">
                <a:solidFill>
                  <a:srgbClr val="1E4B8F"/>
                </a:solidFill>
                <a:cs typeface="+mn-ea"/>
                <a:sym typeface="+mn-lt"/>
              </a:rPr>
              <a:t>目录</a:t>
            </a:r>
            <a:endParaRPr lang="zh-CN" altLang="en-US" sz="5335" dirty="0">
              <a:solidFill>
                <a:srgbClr val="1E4B8F"/>
              </a:solidFill>
              <a:cs typeface="+mn-ea"/>
              <a:sym typeface="+mn-lt"/>
            </a:endParaRPr>
          </a:p>
        </p:txBody>
      </p:sp>
      <p:sp>
        <p:nvSpPr>
          <p:cNvPr id="5" name="矩形 4"/>
          <p:cNvSpPr/>
          <p:nvPr/>
        </p:nvSpPr>
        <p:spPr>
          <a:xfrm rot="5400000">
            <a:off x="3067599" y="3259726"/>
            <a:ext cx="1625597" cy="338554"/>
          </a:xfrm>
          <a:prstGeom prst="rect">
            <a:avLst/>
          </a:prstGeom>
          <a:ln w="6350">
            <a:solidFill>
              <a:schemeClr val="bg1">
                <a:lumMod val="50000"/>
              </a:schemeClr>
            </a:solidFill>
          </a:ln>
        </p:spPr>
        <p:txBody>
          <a:bodyPr wrap="square">
            <a:spAutoFit/>
          </a:bodyPr>
          <a:lstStyle/>
          <a:p>
            <a:pPr algn="dist"/>
            <a:r>
              <a:rPr lang="en-US" altLang="zh-CN" sz="1600" dirty="0">
                <a:solidFill>
                  <a:schemeClr val="bg1">
                    <a:lumMod val="50000"/>
                  </a:schemeClr>
                </a:solidFill>
                <a:cs typeface="+mn-ea"/>
                <a:sym typeface="+mn-lt"/>
              </a:rPr>
              <a:t>CONTENTS</a:t>
            </a:r>
            <a:endParaRPr lang="en-US" altLang="zh-CN" sz="1600" dirty="0">
              <a:solidFill>
                <a:schemeClr val="bg1">
                  <a:lumMod val="50000"/>
                </a:schemeClr>
              </a:solidFill>
              <a:cs typeface="+mn-ea"/>
              <a:sym typeface="+mn-lt"/>
            </a:endParaRPr>
          </a:p>
        </p:txBody>
      </p:sp>
      <p:sp>
        <p:nvSpPr>
          <p:cNvPr id="6" name="TextBox 4"/>
          <p:cNvSpPr txBox="1"/>
          <p:nvPr/>
        </p:nvSpPr>
        <p:spPr>
          <a:xfrm>
            <a:off x="6768075" y="1024158"/>
            <a:ext cx="1270000" cy="420370"/>
          </a:xfrm>
          <a:prstGeom prst="rect">
            <a:avLst/>
          </a:prstGeom>
          <a:noFill/>
        </p:spPr>
        <p:txBody>
          <a:bodyPr wrap="none" rtlCol="0">
            <a:spAutoFit/>
          </a:bodyPr>
          <a:lstStyle/>
          <a:p>
            <a:r>
              <a:rPr lang="zh-CN" altLang="en-US" sz="2135" dirty="0">
                <a:cs typeface="+mn-ea"/>
                <a:sym typeface="+mn-lt"/>
              </a:rPr>
              <a:t>选题背景</a:t>
            </a:r>
            <a:endParaRPr lang="zh-CN" altLang="en-US" sz="2135" dirty="0">
              <a:cs typeface="+mn-ea"/>
              <a:sym typeface="+mn-lt"/>
            </a:endParaRPr>
          </a:p>
        </p:txBody>
      </p:sp>
      <p:sp>
        <p:nvSpPr>
          <p:cNvPr id="7" name="TextBox 5"/>
          <p:cNvSpPr txBox="1"/>
          <p:nvPr/>
        </p:nvSpPr>
        <p:spPr>
          <a:xfrm>
            <a:off x="6768075" y="2111278"/>
            <a:ext cx="3444240" cy="420370"/>
          </a:xfrm>
          <a:prstGeom prst="rect">
            <a:avLst/>
          </a:prstGeom>
          <a:noFill/>
        </p:spPr>
        <p:txBody>
          <a:bodyPr wrap="none" rtlCol="0">
            <a:spAutoFit/>
          </a:bodyPr>
          <a:lstStyle/>
          <a:p>
            <a:pPr algn="l"/>
            <a:r>
              <a:rPr lang="zh-CN" altLang="en-US" sz="2135" dirty="0">
                <a:cs typeface="+mn-ea"/>
                <a:sym typeface="+mn-lt"/>
              </a:rPr>
              <a:t>国内外研究现况及发展趋势</a:t>
            </a:r>
            <a:endParaRPr lang="zh-CN" altLang="en-US" sz="2135" dirty="0">
              <a:cs typeface="+mn-ea"/>
              <a:sym typeface="+mn-lt"/>
            </a:endParaRPr>
          </a:p>
        </p:txBody>
      </p:sp>
      <p:sp>
        <p:nvSpPr>
          <p:cNvPr id="8" name="TextBox 6"/>
          <p:cNvSpPr txBox="1"/>
          <p:nvPr/>
        </p:nvSpPr>
        <p:spPr>
          <a:xfrm>
            <a:off x="6768075" y="3218719"/>
            <a:ext cx="2628900" cy="420370"/>
          </a:xfrm>
          <a:prstGeom prst="rect">
            <a:avLst/>
          </a:prstGeom>
          <a:noFill/>
        </p:spPr>
        <p:txBody>
          <a:bodyPr wrap="none" rtlCol="0">
            <a:spAutoFit/>
          </a:bodyPr>
          <a:lstStyle/>
          <a:p>
            <a:pPr algn="l"/>
            <a:r>
              <a:rPr lang="zh-CN" altLang="en-US" sz="2135" dirty="0">
                <a:cs typeface="+mn-ea"/>
                <a:sym typeface="+mn-lt"/>
              </a:rPr>
              <a:t>任务需求及完成目标</a:t>
            </a:r>
            <a:endParaRPr lang="zh-CN" altLang="en-US" sz="2135" dirty="0">
              <a:cs typeface="+mn-ea"/>
              <a:sym typeface="+mn-lt"/>
            </a:endParaRPr>
          </a:p>
        </p:txBody>
      </p:sp>
      <p:sp>
        <p:nvSpPr>
          <p:cNvPr id="9" name="TextBox 7"/>
          <p:cNvSpPr txBox="1"/>
          <p:nvPr/>
        </p:nvSpPr>
        <p:spPr>
          <a:xfrm>
            <a:off x="6768074" y="4305838"/>
            <a:ext cx="2628900" cy="420370"/>
          </a:xfrm>
          <a:prstGeom prst="rect">
            <a:avLst/>
          </a:prstGeom>
          <a:noFill/>
        </p:spPr>
        <p:txBody>
          <a:bodyPr wrap="none" rtlCol="0">
            <a:spAutoFit/>
          </a:bodyPr>
          <a:lstStyle/>
          <a:p>
            <a:pPr algn="l"/>
            <a:r>
              <a:rPr lang="zh-CN" altLang="en-US" sz="2135" dirty="0">
                <a:cs typeface="+mn-ea"/>
                <a:sym typeface="+mn-lt"/>
              </a:rPr>
              <a:t>主要实现内容及技术</a:t>
            </a:r>
            <a:endParaRPr lang="zh-CN" altLang="en-US" sz="2135" dirty="0">
              <a:cs typeface="+mn-ea"/>
              <a:sym typeface="+mn-lt"/>
            </a:endParaRPr>
          </a:p>
        </p:txBody>
      </p:sp>
      <p:sp>
        <p:nvSpPr>
          <p:cNvPr id="10" name="TextBox 8"/>
          <p:cNvSpPr txBox="1"/>
          <p:nvPr/>
        </p:nvSpPr>
        <p:spPr>
          <a:xfrm>
            <a:off x="6768075" y="5382798"/>
            <a:ext cx="1813560" cy="420370"/>
          </a:xfrm>
          <a:prstGeom prst="rect">
            <a:avLst/>
          </a:prstGeom>
          <a:noFill/>
        </p:spPr>
        <p:txBody>
          <a:bodyPr wrap="none" rtlCol="0">
            <a:spAutoFit/>
          </a:bodyPr>
          <a:lstStyle/>
          <a:p>
            <a:pPr algn="l"/>
            <a:r>
              <a:rPr lang="zh-CN" altLang="en-US" sz="2135" dirty="0">
                <a:cs typeface="+mn-ea"/>
                <a:sym typeface="+mn-lt"/>
              </a:rPr>
              <a:t>课题进度安排</a:t>
            </a:r>
            <a:endParaRPr lang="zh-CN" altLang="en-US" sz="2135" dirty="0">
              <a:cs typeface="+mn-ea"/>
              <a:sym typeface="+mn-lt"/>
            </a:endParaRPr>
          </a:p>
        </p:txBody>
      </p:sp>
      <p:sp>
        <p:nvSpPr>
          <p:cNvPr id="11" name="TextBox 9"/>
          <p:cNvSpPr txBox="1"/>
          <p:nvPr/>
        </p:nvSpPr>
        <p:spPr>
          <a:xfrm>
            <a:off x="6096000" y="956976"/>
            <a:ext cx="577176" cy="554929"/>
          </a:xfrm>
          <a:prstGeom prst="rect">
            <a:avLst/>
          </a:prstGeom>
          <a:noFill/>
          <a:ln w="6350">
            <a:noFill/>
          </a:ln>
        </p:spPr>
        <p:txBody>
          <a:bodyPr wrap="square" lIns="0" tIns="0" rIns="0" bIns="0" rtlCol="0" anchor="ctr" anchorCtr="0">
            <a:noAutofit/>
          </a:bodyPr>
          <a:lstStyle/>
          <a:p>
            <a:pPr algn="ctr"/>
            <a:r>
              <a:rPr lang="en-US" altLang="zh-CN" sz="3200" dirty="0">
                <a:latin typeface="+mn-ea"/>
                <a:cs typeface="+mn-ea"/>
                <a:sym typeface="+mn-lt"/>
              </a:rPr>
              <a:t>01</a:t>
            </a:r>
            <a:endParaRPr lang="zh-CN" altLang="en-US" sz="3200" dirty="0">
              <a:latin typeface="+mn-ea"/>
              <a:cs typeface="+mn-ea"/>
              <a:sym typeface="+mn-lt"/>
            </a:endParaRPr>
          </a:p>
        </p:txBody>
      </p:sp>
      <p:sp>
        <p:nvSpPr>
          <p:cNvPr id="12" name="TextBox 11"/>
          <p:cNvSpPr txBox="1"/>
          <p:nvPr/>
        </p:nvSpPr>
        <p:spPr>
          <a:xfrm>
            <a:off x="6096000" y="2044096"/>
            <a:ext cx="577176" cy="554929"/>
          </a:xfrm>
          <a:prstGeom prst="rect">
            <a:avLst/>
          </a:prstGeom>
          <a:noFill/>
          <a:ln w="6350">
            <a:noFill/>
          </a:ln>
        </p:spPr>
        <p:txBody>
          <a:bodyPr wrap="square" lIns="0" tIns="0" rIns="0" bIns="0" rtlCol="0" anchor="ctr" anchorCtr="0">
            <a:noAutofit/>
          </a:bodyPr>
          <a:lstStyle/>
          <a:p>
            <a:pPr algn="ctr"/>
            <a:r>
              <a:rPr lang="en-US" altLang="zh-CN" sz="3200" dirty="0">
                <a:latin typeface="+mn-ea"/>
                <a:cs typeface="+mn-ea"/>
                <a:sym typeface="+mn-lt"/>
              </a:rPr>
              <a:t>02</a:t>
            </a:r>
            <a:endParaRPr lang="zh-CN" altLang="en-US" sz="3200" dirty="0">
              <a:latin typeface="+mn-ea"/>
              <a:cs typeface="+mn-ea"/>
              <a:sym typeface="+mn-lt"/>
            </a:endParaRPr>
          </a:p>
        </p:txBody>
      </p:sp>
      <p:sp>
        <p:nvSpPr>
          <p:cNvPr id="13" name="TextBox 12"/>
          <p:cNvSpPr txBox="1"/>
          <p:nvPr/>
        </p:nvSpPr>
        <p:spPr>
          <a:xfrm>
            <a:off x="6096000" y="3151537"/>
            <a:ext cx="577176" cy="554929"/>
          </a:xfrm>
          <a:prstGeom prst="rect">
            <a:avLst/>
          </a:prstGeom>
          <a:noFill/>
          <a:ln w="6350">
            <a:noFill/>
          </a:ln>
        </p:spPr>
        <p:txBody>
          <a:bodyPr wrap="square" lIns="0" tIns="0" rIns="0" bIns="0" rtlCol="0" anchor="ctr" anchorCtr="0">
            <a:noAutofit/>
          </a:bodyPr>
          <a:lstStyle/>
          <a:p>
            <a:pPr algn="ctr"/>
            <a:r>
              <a:rPr lang="en-US" altLang="zh-CN" sz="3200" dirty="0">
                <a:latin typeface="+mn-ea"/>
                <a:cs typeface="+mn-ea"/>
                <a:sym typeface="+mn-lt"/>
              </a:rPr>
              <a:t>03</a:t>
            </a:r>
            <a:endParaRPr lang="zh-CN" altLang="en-US" sz="3200" dirty="0">
              <a:latin typeface="+mn-ea"/>
              <a:cs typeface="+mn-ea"/>
              <a:sym typeface="+mn-lt"/>
            </a:endParaRPr>
          </a:p>
        </p:txBody>
      </p:sp>
      <p:sp>
        <p:nvSpPr>
          <p:cNvPr id="14" name="TextBox 13"/>
          <p:cNvSpPr txBox="1"/>
          <p:nvPr/>
        </p:nvSpPr>
        <p:spPr>
          <a:xfrm>
            <a:off x="6096000" y="4238656"/>
            <a:ext cx="577176" cy="554929"/>
          </a:xfrm>
          <a:prstGeom prst="rect">
            <a:avLst/>
          </a:prstGeom>
          <a:noFill/>
          <a:ln w="6350">
            <a:noFill/>
          </a:ln>
        </p:spPr>
        <p:txBody>
          <a:bodyPr wrap="square" lIns="0" tIns="0" rIns="0" bIns="0" rtlCol="0" anchor="ctr" anchorCtr="0">
            <a:noAutofit/>
          </a:bodyPr>
          <a:lstStyle/>
          <a:p>
            <a:pPr algn="ctr"/>
            <a:r>
              <a:rPr lang="en-US" altLang="zh-CN" sz="3200" dirty="0">
                <a:latin typeface="+mn-ea"/>
                <a:cs typeface="+mn-ea"/>
                <a:sym typeface="+mn-lt"/>
              </a:rPr>
              <a:t>04</a:t>
            </a:r>
            <a:endParaRPr lang="zh-CN" altLang="en-US" sz="3200" dirty="0">
              <a:latin typeface="+mn-ea"/>
              <a:cs typeface="+mn-ea"/>
              <a:sym typeface="+mn-lt"/>
            </a:endParaRPr>
          </a:p>
        </p:txBody>
      </p:sp>
      <p:sp>
        <p:nvSpPr>
          <p:cNvPr id="15" name="TextBox 14"/>
          <p:cNvSpPr txBox="1"/>
          <p:nvPr/>
        </p:nvSpPr>
        <p:spPr>
          <a:xfrm>
            <a:off x="6096000" y="5315616"/>
            <a:ext cx="577176" cy="554929"/>
          </a:xfrm>
          <a:prstGeom prst="rect">
            <a:avLst/>
          </a:prstGeom>
          <a:noFill/>
          <a:ln w="6350">
            <a:noFill/>
          </a:ln>
        </p:spPr>
        <p:txBody>
          <a:bodyPr wrap="square" lIns="0" tIns="0" rIns="0" bIns="0" rtlCol="0" anchor="ctr" anchorCtr="0">
            <a:noAutofit/>
          </a:bodyPr>
          <a:lstStyle/>
          <a:p>
            <a:pPr algn="ctr"/>
            <a:r>
              <a:rPr lang="en-US" altLang="zh-CN" sz="3200" dirty="0">
                <a:latin typeface="+mn-ea"/>
                <a:cs typeface="+mn-ea"/>
                <a:sym typeface="+mn-lt"/>
              </a:rPr>
              <a:t>05</a:t>
            </a:r>
            <a:endParaRPr lang="zh-CN" altLang="en-US" sz="3200" dirty="0">
              <a:latin typeface="+mn-ea"/>
              <a:cs typeface="+mn-ea"/>
              <a:sym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387475" y="3583652"/>
            <a:ext cx="9215755" cy="2608233"/>
            <a:chOff x="1993" y="3411"/>
            <a:chExt cx="14513" cy="4107"/>
          </a:xfrm>
        </p:grpSpPr>
        <p:sp>
          <p:nvSpPr>
            <p:cNvPr id="38" name="Rectangle 28"/>
            <p:cNvSpPr>
              <a:spLocks noChangeArrowheads="1"/>
            </p:cNvSpPr>
            <p:nvPr/>
          </p:nvSpPr>
          <p:spPr bwMode="auto">
            <a:xfrm>
              <a:off x="11264" y="5299"/>
              <a:ext cx="2881" cy="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zh-CN" sz="1000" dirty="0">
                  <a:solidFill>
                    <a:srgbClr val="F8F8F8"/>
                  </a:solidFill>
                  <a:cs typeface="+mn-ea"/>
                  <a:sym typeface="+mn-lt"/>
                </a:rPr>
                <a:t>WHAT MAKES US</a:t>
              </a:r>
              <a:endParaRPr lang="zh-CN" altLang="zh-CN" sz="1000" b="1" dirty="0">
                <a:solidFill>
                  <a:srgbClr val="F8F8F8"/>
                </a:solidFill>
                <a:cs typeface="+mn-ea"/>
                <a:sym typeface="+mn-lt"/>
              </a:endParaRPr>
            </a:p>
            <a:p>
              <a:pPr algn="ctr"/>
              <a:r>
                <a:rPr lang="zh-CN" altLang="zh-CN" sz="1000" b="1" dirty="0">
                  <a:solidFill>
                    <a:srgbClr val="F8F8F8"/>
                  </a:solidFill>
                  <a:cs typeface="+mn-ea"/>
                  <a:sym typeface="+mn-lt"/>
                </a:rPr>
                <a:t>DIFFERENT</a:t>
              </a:r>
              <a:r>
                <a:rPr lang="zh-CN" altLang="zh-CN" sz="1000" dirty="0">
                  <a:solidFill>
                    <a:srgbClr val="F8F8F8"/>
                  </a:solidFill>
                  <a:cs typeface="+mn-ea"/>
                  <a:sym typeface="+mn-lt"/>
                </a:rPr>
                <a:t>?</a:t>
              </a:r>
              <a:endParaRPr lang="zh-CN" altLang="zh-CN" sz="800" dirty="0">
                <a:solidFill>
                  <a:srgbClr val="F8F8F8"/>
                </a:solidFill>
                <a:cs typeface="+mn-ea"/>
                <a:sym typeface="+mn-lt"/>
              </a:endParaRPr>
            </a:p>
          </p:txBody>
        </p:sp>
        <p:sp>
          <p:nvSpPr>
            <p:cNvPr id="41" name="Rectangle 31"/>
            <p:cNvSpPr>
              <a:spLocks noChangeArrowheads="1"/>
            </p:cNvSpPr>
            <p:nvPr/>
          </p:nvSpPr>
          <p:spPr bwMode="auto">
            <a:xfrm>
              <a:off x="11444" y="3844"/>
              <a:ext cx="2421" cy="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000" b="1" dirty="0">
                  <a:solidFill>
                    <a:srgbClr val="F8F8F8"/>
                  </a:solidFill>
                  <a:cs typeface="+mn-ea"/>
                  <a:sym typeface="+mn-lt"/>
                </a:rPr>
                <a:t>99</a:t>
              </a:r>
              <a:r>
                <a:rPr lang="zh-CN" altLang="zh-CN" sz="2000" b="1" dirty="0">
                  <a:solidFill>
                    <a:srgbClr val="F8F8F8"/>
                  </a:solidFill>
                  <a:cs typeface="+mn-ea"/>
                  <a:sym typeface="+mn-lt"/>
                </a:rPr>
                <a:t>%</a:t>
              </a:r>
              <a:endParaRPr lang="zh-CN" altLang="zh-CN" sz="2000" b="1" dirty="0">
                <a:solidFill>
                  <a:srgbClr val="F8F8F8"/>
                </a:solidFill>
                <a:cs typeface="+mn-ea"/>
                <a:sym typeface="+mn-lt"/>
              </a:endParaRPr>
            </a:p>
          </p:txBody>
        </p:sp>
        <p:sp>
          <p:nvSpPr>
            <p:cNvPr id="42" name="Oval 32"/>
            <p:cNvSpPr>
              <a:spLocks noChangeArrowheads="1"/>
            </p:cNvSpPr>
            <p:nvPr/>
          </p:nvSpPr>
          <p:spPr bwMode="auto">
            <a:xfrm>
              <a:off x="11897" y="3411"/>
              <a:ext cx="1461" cy="1461"/>
            </a:xfrm>
            <a:prstGeom prst="ellipse">
              <a:avLst/>
            </a:prstGeom>
            <a:noFill/>
            <a:ln w="6350" cmpd="sng">
              <a:solidFill>
                <a:srgbClr val="F8F8F8"/>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dirty="0">
                <a:solidFill>
                  <a:prstClr val="black"/>
                </a:solidFill>
                <a:cs typeface="+mn-ea"/>
                <a:sym typeface="+mn-lt"/>
              </a:endParaRPr>
            </a:p>
          </p:txBody>
        </p:sp>
        <p:sp>
          <p:nvSpPr>
            <p:cNvPr id="39" name="Freeform 29"/>
            <p:cNvSpPr>
              <a:spLocks noEditPoints="1"/>
            </p:cNvSpPr>
            <p:nvPr/>
          </p:nvSpPr>
          <p:spPr bwMode="auto">
            <a:xfrm>
              <a:off x="2040" y="5580"/>
              <a:ext cx="360" cy="454"/>
            </a:xfrm>
            <a:custGeom>
              <a:avLst/>
              <a:gdLst>
                <a:gd name="T0" fmla="*/ 60 w 67"/>
                <a:gd name="T1" fmla="*/ 77 h 86"/>
                <a:gd name="T2" fmla="*/ 55 w 67"/>
                <a:gd name="T3" fmla="*/ 82 h 86"/>
                <a:gd name="T4" fmla="*/ 38 w 67"/>
                <a:gd name="T5" fmla="*/ 86 h 86"/>
                <a:gd name="T6" fmla="*/ 22 w 67"/>
                <a:gd name="T7" fmla="*/ 79 h 86"/>
                <a:gd name="T8" fmla="*/ 22 w 67"/>
                <a:gd name="T9" fmla="*/ 79 h 86"/>
                <a:gd name="T10" fmla="*/ 22 w 67"/>
                <a:gd name="T11" fmla="*/ 79 h 86"/>
                <a:gd name="T12" fmla="*/ 17 w 67"/>
                <a:gd name="T13" fmla="*/ 73 h 86"/>
                <a:gd name="T14" fmla="*/ 8 w 67"/>
                <a:gd name="T15" fmla="*/ 58 h 86"/>
                <a:gd name="T16" fmla="*/ 8 w 67"/>
                <a:gd name="T17" fmla="*/ 58 h 86"/>
                <a:gd name="T18" fmla="*/ 3 w 67"/>
                <a:gd name="T19" fmla="*/ 49 h 86"/>
                <a:gd name="T20" fmla="*/ 9 w 67"/>
                <a:gd name="T21" fmla="*/ 37 h 86"/>
                <a:gd name="T22" fmla="*/ 17 w 67"/>
                <a:gd name="T23" fmla="*/ 41 h 86"/>
                <a:gd name="T24" fmla="*/ 18 w 67"/>
                <a:gd name="T25" fmla="*/ 41 h 86"/>
                <a:gd name="T26" fmla="*/ 18 w 67"/>
                <a:gd name="T27" fmla="*/ 42 h 86"/>
                <a:gd name="T28" fmla="*/ 18 w 67"/>
                <a:gd name="T29" fmla="*/ 14 h 86"/>
                <a:gd name="T30" fmla="*/ 30 w 67"/>
                <a:gd name="T31" fmla="*/ 7 h 86"/>
                <a:gd name="T32" fmla="*/ 44 w 67"/>
                <a:gd name="T33" fmla="*/ 7 h 86"/>
                <a:gd name="T34" fmla="*/ 56 w 67"/>
                <a:gd name="T35" fmla="*/ 14 h 86"/>
                <a:gd name="T36" fmla="*/ 56 w 67"/>
                <a:gd name="T37" fmla="*/ 14 h 86"/>
                <a:gd name="T38" fmla="*/ 56 w 67"/>
                <a:gd name="T39" fmla="*/ 14 h 86"/>
                <a:gd name="T40" fmla="*/ 67 w 67"/>
                <a:gd name="T41" fmla="*/ 21 h 86"/>
                <a:gd name="T42" fmla="*/ 67 w 67"/>
                <a:gd name="T43" fmla="*/ 59 h 86"/>
                <a:gd name="T44" fmla="*/ 65 w 67"/>
                <a:gd name="T45" fmla="*/ 69 h 86"/>
                <a:gd name="T46" fmla="*/ 60 w 67"/>
                <a:gd name="T47" fmla="*/ 77 h 86"/>
                <a:gd name="T48" fmla="*/ 52 w 67"/>
                <a:gd name="T49" fmla="*/ 76 h 86"/>
                <a:gd name="T50" fmla="*/ 52 w 67"/>
                <a:gd name="T51" fmla="*/ 76 h 86"/>
                <a:gd name="T52" fmla="*/ 56 w 67"/>
                <a:gd name="T53" fmla="*/ 73 h 86"/>
                <a:gd name="T54" fmla="*/ 60 w 67"/>
                <a:gd name="T55" fmla="*/ 67 h 86"/>
                <a:gd name="T56" fmla="*/ 61 w 67"/>
                <a:gd name="T57" fmla="*/ 59 h 86"/>
                <a:gd name="T58" fmla="*/ 61 w 67"/>
                <a:gd name="T59" fmla="*/ 21 h 86"/>
                <a:gd name="T60" fmla="*/ 58 w 67"/>
                <a:gd name="T61" fmla="*/ 21 h 86"/>
                <a:gd name="T62" fmla="*/ 58 w 67"/>
                <a:gd name="T63" fmla="*/ 39 h 86"/>
                <a:gd name="T64" fmla="*/ 50 w 67"/>
                <a:gd name="T65" fmla="*/ 39 h 86"/>
                <a:gd name="T66" fmla="*/ 50 w 67"/>
                <a:gd name="T67" fmla="*/ 14 h 86"/>
                <a:gd name="T68" fmla="*/ 47 w 67"/>
                <a:gd name="T69" fmla="*/ 14 h 86"/>
                <a:gd name="T70" fmla="*/ 47 w 67"/>
                <a:gd name="T71" fmla="*/ 14 h 86"/>
                <a:gd name="T72" fmla="*/ 47 w 67"/>
                <a:gd name="T73" fmla="*/ 39 h 86"/>
                <a:gd name="T74" fmla="*/ 39 w 67"/>
                <a:gd name="T75" fmla="*/ 39 h 86"/>
                <a:gd name="T76" fmla="*/ 39 w 67"/>
                <a:gd name="T77" fmla="*/ 10 h 86"/>
                <a:gd name="T78" fmla="*/ 35 w 67"/>
                <a:gd name="T79" fmla="*/ 10 h 86"/>
                <a:gd name="T80" fmla="*/ 35 w 67"/>
                <a:gd name="T81" fmla="*/ 39 h 86"/>
                <a:gd name="T82" fmla="*/ 28 w 67"/>
                <a:gd name="T83" fmla="*/ 39 h 86"/>
                <a:gd name="T84" fmla="*/ 28 w 67"/>
                <a:gd name="T85" fmla="*/ 14 h 86"/>
                <a:gd name="T86" fmla="*/ 24 w 67"/>
                <a:gd name="T87" fmla="*/ 14 h 86"/>
                <a:gd name="T88" fmla="*/ 24 w 67"/>
                <a:gd name="T89" fmla="*/ 49 h 86"/>
                <a:gd name="T90" fmla="*/ 16 w 67"/>
                <a:gd name="T91" fmla="*/ 51 h 86"/>
                <a:gd name="T92" fmla="*/ 12 w 67"/>
                <a:gd name="T93" fmla="*/ 44 h 86"/>
                <a:gd name="T94" fmla="*/ 8 w 67"/>
                <a:gd name="T95" fmla="*/ 46 h 86"/>
                <a:gd name="T96" fmla="*/ 13 w 67"/>
                <a:gd name="T97" fmla="*/ 55 h 86"/>
                <a:gd name="T98" fmla="*/ 13 w 67"/>
                <a:gd name="T99" fmla="*/ 55 h 86"/>
                <a:gd name="T100" fmla="*/ 22 w 67"/>
                <a:gd name="T101" fmla="*/ 70 h 86"/>
                <a:gd name="T102" fmla="*/ 26 w 67"/>
                <a:gd name="T103" fmla="*/ 74 h 86"/>
                <a:gd name="T104" fmla="*/ 38 w 67"/>
                <a:gd name="T105" fmla="*/ 80 h 86"/>
                <a:gd name="T106" fmla="*/ 52 w 67"/>
                <a:gd name="T107" fmla="*/ 7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 h="86">
                  <a:moveTo>
                    <a:pt x="60" y="77"/>
                  </a:moveTo>
                  <a:cubicBezTo>
                    <a:pt x="59" y="79"/>
                    <a:pt x="57" y="80"/>
                    <a:pt x="55" y="82"/>
                  </a:cubicBezTo>
                  <a:cubicBezTo>
                    <a:pt x="50" y="85"/>
                    <a:pt x="44" y="86"/>
                    <a:pt x="38" y="86"/>
                  </a:cubicBezTo>
                  <a:cubicBezTo>
                    <a:pt x="32" y="85"/>
                    <a:pt x="26" y="83"/>
                    <a:pt x="22" y="79"/>
                  </a:cubicBezTo>
                  <a:cubicBezTo>
                    <a:pt x="22" y="79"/>
                    <a:pt x="22" y="79"/>
                    <a:pt x="22" y="79"/>
                  </a:cubicBezTo>
                  <a:cubicBezTo>
                    <a:pt x="22" y="79"/>
                    <a:pt x="22" y="79"/>
                    <a:pt x="22" y="79"/>
                  </a:cubicBezTo>
                  <a:cubicBezTo>
                    <a:pt x="20" y="77"/>
                    <a:pt x="18" y="75"/>
                    <a:pt x="17" y="73"/>
                  </a:cubicBezTo>
                  <a:cubicBezTo>
                    <a:pt x="8" y="58"/>
                    <a:pt x="8" y="58"/>
                    <a:pt x="8" y="58"/>
                  </a:cubicBezTo>
                  <a:cubicBezTo>
                    <a:pt x="8" y="58"/>
                    <a:pt x="8" y="58"/>
                    <a:pt x="8" y="58"/>
                  </a:cubicBezTo>
                  <a:cubicBezTo>
                    <a:pt x="3" y="49"/>
                    <a:pt x="3" y="49"/>
                    <a:pt x="3" y="49"/>
                  </a:cubicBezTo>
                  <a:cubicBezTo>
                    <a:pt x="0" y="44"/>
                    <a:pt x="3" y="38"/>
                    <a:pt x="9" y="37"/>
                  </a:cubicBezTo>
                  <a:cubicBezTo>
                    <a:pt x="12" y="37"/>
                    <a:pt x="15" y="38"/>
                    <a:pt x="17" y="41"/>
                  </a:cubicBezTo>
                  <a:cubicBezTo>
                    <a:pt x="17" y="41"/>
                    <a:pt x="18" y="41"/>
                    <a:pt x="18" y="41"/>
                  </a:cubicBezTo>
                  <a:cubicBezTo>
                    <a:pt x="18" y="42"/>
                    <a:pt x="18" y="42"/>
                    <a:pt x="18" y="42"/>
                  </a:cubicBezTo>
                  <a:cubicBezTo>
                    <a:pt x="18" y="14"/>
                    <a:pt x="18" y="14"/>
                    <a:pt x="18" y="14"/>
                  </a:cubicBezTo>
                  <a:cubicBezTo>
                    <a:pt x="18" y="8"/>
                    <a:pt x="25" y="4"/>
                    <a:pt x="30" y="7"/>
                  </a:cubicBezTo>
                  <a:cubicBezTo>
                    <a:pt x="32" y="0"/>
                    <a:pt x="42" y="0"/>
                    <a:pt x="44" y="7"/>
                  </a:cubicBezTo>
                  <a:cubicBezTo>
                    <a:pt x="49" y="4"/>
                    <a:pt x="56" y="8"/>
                    <a:pt x="56" y="14"/>
                  </a:cubicBezTo>
                  <a:cubicBezTo>
                    <a:pt x="56" y="14"/>
                    <a:pt x="56" y="14"/>
                    <a:pt x="56" y="14"/>
                  </a:cubicBezTo>
                  <a:cubicBezTo>
                    <a:pt x="56" y="14"/>
                    <a:pt x="56" y="14"/>
                    <a:pt x="56" y="14"/>
                  </a:cubicBezTo>
                  <a:cubicBezTo>
                    <a:pt x="61" y="12"/>
                    <a:pt x="67" y="15"/>
                    <a:pt x="67" y="21"/>
                  </a:cubicBezTo>
                  <a:cubicBezTo>
                    <a:pt x="67" y="59"/>
                    <a:pt x="67" y="59"/>
                    <a:pt x="67" y="59"/>
                  </a:cubicBezTo>
                  <a:cubicBezTo>
                    <a:pt x="67" y="62"/>
                    <a:pt x="66" y="66"/>
                    <a:pt x="65" y="69"/>
                  </a:cubicBezTo>
                  <a:cubicBezTo>
                    <a:pt x="64" y="72"/>
                    <a:pt x="63" y="75"/>
                    <a:pt x="60" y="77"/>
                  </a:cubicBezTo>
                  <a:close/>
                  <a:moveTo>
                    <a:pt x="52" y="76"/>
                  </a:moveTo>
                  <a:cubicBezTo>
                    <a:pt x="52" y="76"/>
                    <a:pt x="52" y="76"/>
                    <a:pt x="52" y="76"/>
                  </a:cubicBezTo>
                  <a:cubicBezTo>
                    <a:pt x="53" y="76"/>
                    <a:pt x="55" y="74"/>
                    <a:pt x="56" y="73"/>
                  </a:cubicBezTo>
                  <a:cubicBezTo>
                    <a:pt x="58" y="71"/>
                    <a:pt x="59" y="69"/>
                    <a:pt x="60" y="67"/>
                  </a:cubicBezTo>
                  <a:cubicBezTo>
                    <a:pt x="61" y="64"/>
                    <a:pt x="61" y="62"/>
                    <a:pt x="61" y="59"/>
                  </a:cubicBezTo>
                  <a:cubicBezTo>
                    <a:pt x="61" y="21"/>
                    <a:pt x="61" y="21"/>
                    <a:pt x="61" y="21"/>
                  </a:cubicBezTo>
                  <a:cubicBezTo>
                    <a:pt x="61" y="19"/>
                    <a:pt x="58" y="19"/>
                    <a:pt x="58" y="21"/>
                  </a:cubicBezTo>
                  <a:cubicBezTo>
                    <a:pt x="58" y="39"/>
                    <a:pt x="58" y="39"/>
                    <a:pt x="58" y="39"/>
                  </a:cubicBezTo>
                  <a:cubicBezTo>
                    <a:pt x="58" y="44"/>
                    <a:pt x="50" y="44"/>
                    <a:pt x="50" y="39"/>
                  </a:cubicBezTo>
                  <a:cubicBezTo>
                    <a:pt x="50" y="14"/>
                    <a:pt x="50" y="14"/>
                    <a:pt x="50" y="14"/>
                  </a:cubicBezTo>
                  <a:cubicBezTo>
                    <a:pt x="50" y="12"/>
                    <a:pt x="47" y="12"/>
                    <a:pt x="47" y="14"/>
                  </a:cubicBezTo>
                  <a:cubicBezTo>
                    <a:pt x="47" y="14"/>
                    <a:pt x="47" y="14"/>
                    <a:pt x="47" y="14"/>
                  </a:cubicBezTo>
                  <a:cubicBezTo>
                    <a:pt x="47" y="39"/>
                    <a:pt x="47" y="39"/>
                    <a:pt x="47" y="39"/>
                  </a:cubicBezTo>
                  <a:cubicBezTo>
                    <a:pt x="47" y="44"/>
                    <a:pt x="39" y="44"/>
                    <a:pt x="39" y="39"/>
                  </a:cubicBezTo>
                  <a:cubicBezTo>
                    <a:pt x="39" y="10"/>
                    <a:pt x="39" y="10"/>
                    <a:pt x="39" y="10"/>
                  </a:cubicBezTo>
                  <a:cubicBezTo>
                    <a:pt x="39" y="7"/>
                    <a:pt x="35" y="7"/>
                    <a:pt x="35" y="10"/>
                  </a:cubicBezTo>
                  <a:cubicBezTo>
                    <a:pt x="35" y="39"/>
                    <a:pt x="35" y="39"/>
                    <a:pt x="35" y="39"/>
                  </a:cubicBezTo>
                  <a:cubicBezTo>
                    <a:pt x="35" y="44"/>
                    <a:pt x="28" y="44"/>
                    <a:pt x="28" y="39"/>
                  </a:cubicBezTo>
                  <a:cubicBezTo>
                    <a:pt x="28" y="14"/>
                    <a:pt x="28" y="14"/>
                    <a:pt x="28" y="14"/>
                  </a:cubicBezTo>
                  <a:cubicBezTo>
                    <a:pt x="28" y="12"/>
                    <a:pt x="24" y="12"/>
                    <a:pt x="24" y="14"/>
                  </a:cubicBezTo>
                  <a:cubicBezTo>
                    <a:pt x="24" y="49"/>
                    <a:pt x="24" y="49"/>
                    <a:pt x="24" y="49"/>
                  </a:cubicBezTo>
                  <a:cubicBezTo>
                    <a:pt x="24" y="53"/>
                    <a:pt x="19" y="55"/>
                    <a:pt x="16" y="51"/>
                  </a:cubicBezTo>
                  <a:cubicBezTo>
                    <a:pt x="12" y="44"/>
                    <a:pt x="12" y="44"/>
                    <a:pt x="12" y="44"/>
                  </a:cubicBezTo>
                  <a:cubicBezTo>
                    <a:pt x="11" y="42"/>
                    <a:pt x="7" y="43"/>
                    <a:pt x="8" y="46"/>
                  </a:cubicBezTo>
                  <a:cubicBezTo>
                    <a:pt x="13" y="55"/>
                    <a:pt x="13" y="55"/>
                    <a:pt x="13" y="55"/>
                  </a:cubicBezTo>
                  <a:cubicBezTo>
                    <a:pt x="13" y="55"/>
                    <a:pt x="13" y="55"/>
                    <a:pt x="13" y="55"/>
                  </a:cubicBezTo>
                  <a:cubicBezTo>
                    <a:pt x="22" y="70"/>
                    <a:pt x="22" y="70"/>
                    <a:pt x="22" y="70"/>
                  </a:cubicBezTo>
                  <a:cubicBezTo>
                    <a:pt x="23" y="72"/>
                    <a:pt x="24" y="73"/>
                    <a:pt x="26" y="74"/>
                  </a:cubicBezTo>
                  <a:cubicBezTo>
                    <a:pt x="29" y="77"/>
                    <a:pt x="34" y="79"/>
                    <a:pt x="38" y="80"/>
                  </a:cubicBezTo>
                  <a:cubicBezTo>
                    <a:pt x="43" y="80"/>
                    <a:pt x="48" y="79"/>
                    <a:pt x="52" y="76"/>
                  </a:cubicBezTo>
                  <a:close/>
                </a:path>
              </a:pathLst>
            </a:custGeom>
            <a:solidFill>
              <a:schemeClr val="bg1">
                <a:lumMod val="50000"/>
              </a:schemeClr>
            </a:solidFill>
            <a:ln>
              <a:noFill/>
            </a:ln>
          </p:spPr>
          <p:txBody>
            <a:bodyPr/>
            <a:lstStyle/>
            <a:p>
              <a:endParaRPr lang="zh-CN" altLang="en-US">
                <a:solidFill>
                  <a:prstClr val="black"/>
                </a:solidFill>
                <a:cs typeface="+mn-ea"/>
                <a:sym typeface="+mn-lt"/>
              </a:endParaRPr>
            </a:p>
          </p:txBody>
        </p:sp>
        <p:sp>
          <p:nvSpPr>
            <p:cNvPr id="40" name="Freeform 30"/>
            <p:cNvSpPr>
              <a:spLocks noEditPoints="1"/>
            </p:cNvSpPr>
            <p:nvPr/>
          </p:nvSpPr>
          <p:spPr bwMode="auto">
            <a:xfrm>
              <a:off x="1993" y="3494"/>
              <a:ext cx="407" cy="414"/>
            </a:xfrm>
            <a:custGeom>
              <a:avLst/>
              <a:gdLst>
                <a:gd name="T0" fmla="*/ 39 w 77"/>
                <a:gd name="T1" fmla="*/ 57 h 78"/>
                <a:gd name="T2" fmla="*/ 48 w 77"/>
                <a:gd name="T3" fmla="*/ 8 h 78"/>
                <a:gd name="T4" fmla="*/ 53 w 77"/>
                <a:gd name="T5" fmla="*/ 10 h 78"/>
                <a:gd name="T6" fmla="*/ 61 w 77"/>
                <a:gd name="T7" fmla="*/ 7 h 78"/>
                <a:gd name="T8" fmla="*/ 71 w 77"/>
                <a:gd name="T9" fmla="*/ 20 h 78"/>
                <a:gd name="T10" fmla="*/ 69 w 77"/>
                <a:gd name="T11" fmla="*/ 29 h 78"/>
                <a:gd name="T12" fmla="*/ 77 w 77"/>
                <a:gd name="T13" fmla="*/ 32 h 78"/>
                <a:gd name="T14" fmla="*/ 74 w 77"/>
                <a:gd name="T15" fmla="*/ 48 h 78"/>
                <a:gd name="T16" fmla="*/ 67 w 77"/>
                <a:gd name="T17" fmla="*/ 53 h 78"/>
                <a:gd name="T18" fmla="*/ 71 w 77"/>
                <a:gd name="T19" fmla="*/ 61 h 78"/>
                <a:gd name="T20" fmla="*/ 57 w 77"/>
                <a:gd name="T21" fmla="*/ 71 h 78"/>
                <a:gd name="T22" fmla="*/ 51 w 77"/>
                <a:gd name="T23" fmla="*/ 68 h 78"/>
                <a:gd name="T24" fmla="*/ 45 w 77"/>
                <a:gd name="T25" fmla="*/ 78 h 78"/>
                <a:gd name="T26" fmla="*/ 29 w 77"/>
                <a:gd name="T27" fmla="*/ 75 h 78"/>
                <a:gd name="T28" fmla="*/ 26 w 77"/>
                <a:gd name="T29" fmla="*/ 68 h 78"/>
                <a:gd name="T30" fmla="*/ 24 w 77"/>
                <a:gd name="T31" fmla="*/ 67 h 78"/>
                <a:gd name="T32" fmla="*/ 16 w 77"/>
                <a:gd name="T33" fmla="*/ 71 h 78"/>
                <a:gd name="T34" fmla="*/ 6 w 77"/>
                <a:gd name="T35" fmla="*/ 57 h 78"/>
                <a:gd name="T36" fmla="*/ 8 w 77"/>
                <a:gd name="T37" fmla="*/ 48 h 78"/>
                <a:gd name="T38" fmla="*/ 0 w 77"/>
                <a:gd name="T39" fmla="*/ 45 h 78"/>
                <a:gd name="T40" fmla="*/ 8 w 77"/>
                <a:gd name="T41" fmla="*/ 29 h 78"/>
                <a:gd name="T42" fmla="*/ 6 w 77"/>
                <a:gd name="T43" fmla="*/ 20 h 78"/>
                <a:gd name="T44" fmla="*/ 6 w 77"/>
                <a:gd name="T45" fmla="*/ 16 h 78"/>
                <a:gd name="T46" fmla="*/ 24 w 77"/>
                <a:gd name="T47" fmla="*/ 10 h 78"/>
                <a:gd name="T48" fmla="*/ 32 w 77"/>
                <a:gd name="T49" fmla="*/ 0 h 78"/>
                <a:gd name="T50" fmla="*/ 48 w 77"/>
                <a:gd name="T51" fmla="*/ 3 h 78"/>
                <a:gd name="T52" fmla="*/ 48 w 77"/>
                <a:gd name="T53" fmla="*/ 15 h 78"/>
                <a:gd name="T54" fmla="*/ 42 w 77"/>
                <a:gd name="T55" fmla="*/ 11 h 78"/>
                <a:gd name="T56" fmla="*/ 35 w 77"/>
                <a:gd name="T57" fmla="*/ 11 h 78"/>
                <a:gd name="T58" fmla="*/ 25 w 77"/>
                <a:gd name="T59" fmla="*/ 17 h 78"/>
                <a:gd name="T60" fmla="*/ 13 w 77"/>
                <a:gd name="T61" fmla="*/ 18 h 78"/>
                <a:gd name="T62" fmla="*/ 14 w 77"/>
                <a:gd name="T63" fmla="*/ 29 h 78"/>
                <a:gd name="T64" fmla="*/ 6 w 77"/>
                <a:gd name="T65" fmla="*/ 35 h 78"/>
                <a:gd name="T66" fmla="*/ 13 w 77"/>
                <a:gd name="T67" fmla="*/ 45 h 78"/>
                <a:gd name="T68" fmla="*/ 16 w 77"/>
                <a:gd name="T69" fmla="*/ 56 h 78"/>
                <a:gd name="T70" fmla="*/ 21 w 77"/>
                <a:gd name="T71" fmla="*/ 61 h 78"/>
                <a:gd name="T72" fmla="*/ 32 w 77"/>
                <a:gd name="T73" fmla="*/ 64 h 78"/>
                <a:gd name="T74" fmla="*/ 42 w 77"/>
                <a:gd name="T75" fmla="*/ 72 h 78"/>
                <a:gd name="T76" fmla="*/ 44 w 77"/>
                <a:gd name="T77" fmla="*/ 64 h 78"/>
                <a:gd name="T78" fmla="*/ 52 w 77"/>
                <a:gd name="T79" fmla="*/ 61 h 78"/>
                <a:gd name="T80" fmla="*/ 64 w 77"/>
                <a:gd name="T81" fmla="*/ 59 h 78"/>
                <a:gd name="T82" fmla="*/ 63 w 77"/>
                <a:gd name="T83" fmla="*/ 49 h 78"/>
                <a:gd name="T84" fmla="*/ 71 w 77"/>
                <a:gd name="T85" fmla="*/ 42 h 78"/>
                <a:gd name="T86" fmla="*/ 64 w 77"/>
                <a:gd name="T87" fmla="*/ 33 h 78"/>
                <a:gd name="T88" fmla="*/ 61 w 77"/>
                <a:gd name="T89" fmla="*/ 21 h 78"/>
                <a:gd name="T90" fmla="*/ 56 w 77"/>
                <a:gd name="T91" fmla="*/ 16 h 78"/>
                <a:gd name="T92" fmla="*/ 39 w 77"/>
                <a:gd name="T93" fmla="*/ 24 h 78"/>
                <a:gd name="T94" fmla="*/ 39 w 77"/>
                <a:gd name="T95" fmla="*/ 5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78">
                  <a:moveTo>
                    <a:pt x="39" y="20"/>
                  </a:moveTo>
                  <a:cubicBezTo>
                    <a:pt x="49" y="20"/>
                    <a:pt x="57" y="29"/>
                    <a:pt x="57" y="39"/>
                  </a:cubicBezTo>
                  <a:cubicBezTo>
                    <a:pt x="57" y="49"/>
                    <a:pt x="49" y="57"/>
                    <a:pt x="39" y="57"/>
                  </a:cubicBezTo>
                  <a:cubicBezTo>
                    <a:pt x="28" y="57"/>
                    <a:pt x="20" y="49"/>
                    <a:pt x="20" y="39"/>
                  </a:cubicBezTo>
                  <a:cubicBezTo>
                    <a:pt x="20" y="29"/>
                    <a:pt x="28" y="20"/>
                    <a:pt x="39" y="20"/>
                  </a:cubicBezTo>
                  <a:close/>
                  <a:moveTo>
                    <a:pt x="48" y="8"/>
                  </a:moveTo>
                  <a:cubicBezTo>
                    <a:pt x="48" y="8"/>
                    <a:pt x="48" y="8"/>
                    <a:pt x="48" y="8"/>
                  </a:cubicBezTo>
                  <a:cubicBezTo>
                    <a:pt x="49" y="9"/>
                    <a:pt x="50" y="9"/>
                    <a:pt x="51" y="9"/>
                  </a:cubicBezTo>
                  <a:cubicBezTo>
                    <a:pt x="52" y="10"/>
                    <a:pt x="52" y="10"/>
                    <a:pt x="53" y="10"/>
                  </a:cubicBezTo>
                  <a:cubicBezTo>
                    <a:pt x="57" y="7"/>
                    <a:pt x="57" y="7"/>
                    <a:pt x="57" y="7"/>
                  </a:cubicBezTo>
                  <a:cubicBezTo>
                    <a:pt x="58" y="5"/>
                    <a:pt x="60" y="5"/>
                    <a:pt x="61" y="7"/>
                  </a:cubicBezTo>
                  <a:cubicBezTo>
                    <a:pt x="61" y="7"/>
                    <a:pt x="61" y="7"/>
                    <a:pt x="61" y="7"/>
                  </a:cubicBezTo>
                  <a:cubicBezTo>
                    <a:pt x="61" y="7"/>
                    <a:pt x="61" y="7"/>
                    <a:pt x="61" y="7"/>
                  </a:cubicBezTo>
                  <a:cubicBezTo>
                    <a:pt x="71" y="16"/>
                    <a:pt x="71" y="16"/>
                    <a:pt x="71" y="16"/>
                  </a:cubicBezTo>
                  <a:cubicBezTo>
                    <a:pt x="72" y="17"/>
                    <a:pt x="72" y="19"/>
                    <a:pt x="71" y="20"/>
                  </a:cubicBezTo>
                  <a:cubicBezTo>
                    <a:pt x="67" y="24"/>
                    <a:pt x="67" y="24"/>
                    <a:pt x="67" y="24"/>
                  </a:cubicBezTo>
                  <a:cubicBezTo>
                    <a:pt x="67" y="25"/>
                    <a:pt x="68" y="26"/>
                    <a:pt x="68" y="26"/>
                  </a:cubicBezTo>
                  <a:cubicBezTo>
                    <a:pt x="68" y="27"/>
                    <a:pt x="69" y="28"/>
                    <a:pt x="69" y="29"/>
                  </a:cubicBezTo>
                  <a:cubicBezTo>
                    <a:pt x="74" y="29"/>
                    <a:pt x="74" y="29"/>
                    <a:pt x="74" y="29"/>
                  </a:cubicBezTo>
                  <a:cubicBezTo>
                    <a:pt x="76" y="29"/>
                    <a:pt x="77" y="30"/>
                    <a:pt x="77" y="32"/>
                  </a:cubicBezTo>
                  <a:cubicBezTo>
                    <a:pt x="77" y="32"/>
                    <a:pt x="77" y="32"/>
                    <a:pt x="77" y="32"/>
                  </a:cubicBezTo>
                  <a:cubicBezTo>
                    <a:pt x="77" y="45"/>
                    <a:pt x="77" y="45"/>
                    <a:pt x="77" y="45"/>
                  </a:cubicBezTo>
                  <a:cubicBezTo>
                    <a:pt x="77" y="47"/>
                    <a:pt x="76" y="48"/>
                    <a:pt x="74" y="48"/>
                  </a:cubicBezTo>
                  <a:cubicBezTo>
                    <a:pt x="74" y="48"/>
                    <a:pt x="74" y="48"/>
                    <a:pt x="74" y="48"/>
                  </a:cubicBezTo>
                  <a:cubicBezTo>
                    <a:pt x="69" y="48"/>
                    <a:pt x="69" y="48"/>
                    <a:pt x="69" y="48"/>
                  </a:cubicBezTo>
                  <a:cubicBezTo>
                    <a:pt x="69" y="49"/>
                    <a:pt x="68" y="50"/>
                    <a:pt x="68" y="51"/>
                  </a:cubicBezTo>
                  <a:cubicBezTo>
                    <a:pt x="68" y="52"/>
                    <a:pt x="67" y="53"/>
                    <a:pt x="67" y="53"/>
                  </a:cubicBezTo>
                  <a:cubicBezTo>
                    <a:pt x="71" y="57"/>
                    <a:pt x="71" y="57"/>
                    <a:pt x="71" y="57"/>
                  </a:cubicBezTo>
                  <a:cubicBezTo>
                    <a:pt x="72" y="58"/>
                    <a:pt x="72" y="60"/>
                    <a:pt x="71" y="61"/>
                  </a:cubicBezTo>
                  <a:cubicBezTo>
                    <a:pt x="71" y="61"/>
                    <a:pt x="71" y="61"/>
                    <a:pt x="71" y="61"/>
                  </a:cubicBezTo>
                  <a:cubicBezTo>
                    <a:pt x="71" y="61"/>
                    <a:pt x="71" y="61"/>
                    <a:pt x="71" y="61"/>
                  </a:cubicBezTo>
                  <a:cubicBezTo>
                    <a:pt x="61" y="71"/>
                    <a:pt x="61" y="71"/>
                    <a:pt x="61" y="71"/>
                  </a:cubicBezTo>
                  <a:cubicBezTo>
                    <a:pt x="60" y="72"/>
                    <a:pt x="58" y="72"/>
                    <a:pt x="57" y="71"/>
                  </a:cubicBezTo>
                  <a:cubicBezTo>
                    <a:pt x="53" y="67"/>
                    <a:pt x="53" y="67"/>
                    <a:pt x="53" y="67"/>
                  </a:cubicBezTo>
                  <a:cubicBezTo>
                    <a:pt x="52" y="68"/>
                    <a:pt x="52" y="68"/>
                    <a:pt x="51" y="68"/>
                  </a:cubicBezTo>
                  <a:cubicBezTo>
                    <a:pt x="51" y="68"/>
                    <a:pt x="51" y="68"/>
                    <a:pt x="51" y="68"/>
                  </a:cubicBezTo>
                  <a:cubicBezTo>
                    <a:pt x="50" y="69"/>
                    <a:pt x="49" y="69"/>
                    <a:pt x="48" y="69"/>
                  </a:cubicBezTo>
                  <a:cubicBezTo>
                    <a:pt x="48" y="75"/>
                    <a:pt x="48" y="75"/>
                    <a:pt x="48" y="75"/>
                  </a:cubicBezTo>
                  <a:cubicBezTo>
                    <a:pt x="48" y="76"/>
                    <a:pt x="47" y="78"/>
                    <a:pt x="45" y="78"/>
                  </a:cubicBezTo>
                  <a:cubicBezTo>
                    <a:pt x="45" y="77"/>
                    <a:pt x="45" y="77"/>
                    <a:pt x="45" y="77"/>
                  </a:cubicBezTo>
                  <a:cubicBezTo>
                    <a:pt x="32" y="77"/>
                    <a:pt x="32" y="77"/>
                    <a:pt x="32" y="77"/>
                  </a:cubicBezTo>
                  <a:cubicBezTo>
                    <a:pt x="30" y="77"/>
                    <a:pt x="29" y="76"/>
                    <a:pt x="29" y="75"/>
                  </a:cubicBezTo>
                  <a:cubicBezTo>
                    <a:pt x="29" y="75"/>
                    <a:pt x="29" y="75"/>
                    <a:pt x="29" y="75"/>
                  </a:cubicBezTo>
                  <a:cubicBezTo>
                    <a:pt x="29" y="69"/>
                    <a:pt x="29" y="69"/>
                    <a:pt x="29" y="69"/>
                  </a:cubicBezTo>
                  <a:cubicBezTo>
                    <a:pt x="28" y="69"/>
                    <a:pt x="27" y="69"/>
                    <a:pt x="26" y="68"/>
                  </a:cubicBezTo>
                  <a:cubicBezTo>
                    <a:pt x="26" y="68"/>
                    <a:pt x="26" y="68"/>
                    <a:pt x="26" y="68"/>
                  </a:cubicBezTo>
                  <a:cubicBezTo>
                    <a:pt x="26" y="68"/>
                    <a:pt x="26" y="68"/>
                    <a:pt x="26" y="68"/>
                  </a:cubicBezTo>
                  <a:cubicBezTo>
                    <a:pt x="25" y="68"/>
                    <a:pt x="25" y="67"/>
                    <a:pt x="24" y="67"/>
                  </a:cubicBezTo>
                  <a:cubicBezTo>
                    <a:pt x="20" y="71"/>
                    <a:pt x="20" y="71"/>
                    <a:pt x="20" y="71"/>
                  </a:cubicBezTo>
                  <a:cubicBezTo>
                    <a:pt x="19" y="72"/>
                    <a:pt x="17" y="72"/>
                    <a:pt x="16" y="71"/>
                  </a:cubicBezTo>
                  <a:cubicBezTo>
                    <a:pt x="16" y="71"/>
                    <a:pt x="16" y="71"/>
                    <a:pt x="16" y="71"/>
                  </a:cubicBezTo>
                  <a:cubicBezTo>
                    <a:pt x="16" y="71"/>
                    <a:pt x="16" y="71"/>
                    <a:pt x="16" y="71"/>
                  </a:cubicBezTo>
                  <a:cubicBezTo>
                    <a:pt x="6" y="61"/>
                    <a:pt x="6" y="61"/>
                    <a:pt x="6" y="61"/>
                  </a:cubicBezTo>
                  <a:cubicBezTo>
                    <a:pt x="5" y="60"/>
                    <a:pt x="5" y="58"/>
                    <a:pt x="6" y="57"/>
                  </a:cubicBezTo>
                  <a:cubicBezTo>
                    <a:pt x="10" y="53"/>
                    <a:pt x="10" y="53"/>
                    <a:pt x="10" y="53"/>
                  </a:cubicBezTo>
                  <a:cubicBezTo>
                    <a:pt x="10" y="53"/>
                    <a:pt x="9" y="52"/>
                    <a:pt x="9" y="51"/>
                  </a:cubicBezTo>
                  <a:cubicBezTo>
                    <a:pt x="9" y="50"/>
                    <a:pt x="8" y="49"/>
                    <a:pt x="8" y="48"/>
                  </a:cubicBezTo>
                  <a:cubicBezTo>
                    <a:pt x="3" y="48"/>
                    <a:pt x="3" y="48"/>
                    <a:pt x="3" y="48"/>
                  </a:cubicBezTo>
                  <a:cubicBezTo>
                    <a:pt x="1" y="48"/>
                    <a:pt x="0" y="47"/>
                    <a:pt x="0" y="45"/>
                  </a:cubicBezTo>
                  <a:cubicBezTo>
                    <a:pt x="0" y="45"/>
                    <a:pt x="0" y="45"/>
                    <a:pt x="0" y="45"/>
                  </a:cubicBezTo>
                  <a:cubicBezTo>
                    <a:pt x="0" y="32"/>
                    <a:pt x="0" y="32"/>
                    <a:pt x="0" y="32"/>
                  </a:cubicBezTo>
                  <a:cubicBezTo>
                    <a:pt x="0" y="30"/>
                    <a:pt x="1" y="29"/>
                    <a:pt x="3" y="29"/>
                  </a:cubicBezTo>
                  <a:cubicBezTo>
                    <a:pt x="8" y="29"/>
                    <a:pt x="8" y="29"/>
                    <a:pt x="8" y="29"/>
                  </a:cubicBezTo>
                  <a:cubicBezTo>
                    <a:pt x="8" y="28"/>
                    <a:pt x="9" y="27"/>
                    <a:pt x="9" y="26"/>
                  </a:cubicBezTo>
                  <a:cubicBezTo>
                    <a:pt x="9" y="26"/>
                    <a:pt x="10" y="25"/>
                    <a:pt x="10" y="24"/>
                  </a:cubicBezTo>
                  <a:cubicBezTo>
                    <a:pt x="6" y="20"/>
                    <a:pt x="6" y="20"/>
                    <a:pt x="6" y="20"/>
                  </a:cubicBezTo>
                  <a:cubicBezTo>
                    <a:pt x="5" y="19"/>
                    <a:pt x="5" y="17"/>
                    <a:pt x="6" y="16"/>
                  </a:cubicBezTo>
                  <a:cubicBezTo>
                    <a:pt x="6" y="16"/>
                    <a:pt x="6" y="16"/>
                    <a:pt x="6" y="16"/>
                  </a:cubicBezTo>
                  <a:cubicBezTo>
                    <a:pt x="6" y="16"/>
                    <a:pt x="6" y="16"/>
                    <a:pt x="6" y="16"/>
                  </a:cubicBezTo>
                  <a:cubicBezTo>
                    <a:pt x="16" y="7"/>
                    <a:pt x="16" y="7"/>
                    <a:pt x="16" y="7"/>
                  </a:cubicBezTo>
                  <a:cubicBezTo>
                    <a:pt x="17" y="5"/>
                    <a:pt x="19" y="5"/>
                    <a:pt x="20" y="7"/>
                  </a:cubicBezTo>
                  <a:cubicBezTo>
                    <a:pt x="24" y="10"/>
                    <a:pt x="24" y="10"/>
                    <a:pt x="24" y="10"/>
                  </a:cubicBezTo>
                  <a:cubicBezTo>
                    <a:pt x="25" y="10"/>
                    <a:pt x="27" y="9"/>
                    <a:pt x="29" y="8"/>
                  </a:cubicBezTo>
                  <a:cubicBezTo>
                    <a:pt x="29" y="3"/>
                    <a:pt x="29" y="3"/>
                    <a:pt x="29" y="3"/>
                  </a:cubicBezTo>
                  <a:cubicBezTo>
                    <a:pt x="29" y="1"/>
                    <a:pt x="30" y="0"/>
                    <a:pt x="32" y="0"/>
                  </a:cubicBezTo>
                  <a:cubicBezTo>
                    <a:pt x="32" y="0"/>
                    <a:pt x="32" y="0"/>
                    <a:pt x="32" y="0"/>
                  </a:cubicBezTo>
                  <a:cubicBezTo>
                    <a:pt x="45" y="0"/>
                    <a:pt x="45" y="0"/>
                    <a:pt x="45" y="0"/>
                  </a:cubicBezTo>
                  <a:cubicBezTo>
                    <a:pt x="47" y="0"/>
                    <a:pt x="48" y="1"/>
                    <a:pt x="48" y="3"/>
                  </a:cubicBezTo>
                  <a:cubicBezTo>
                    <a:pt x="48" y="3"/>
                    <a:pt x="48" y="3"/>
                    <a:pt x="48" y="3"/>
                  </a:cubicBezTo>
                  <a:cubicBezTo>
                    <a:pt x="48" y="8"/>
                    <a:pt x="48" y="8"/>
                    <a:pt x="48" y="8"/>
                  </a:cubicBezTo>
                  <a:close/>
                  <a:moveTo>
                    <a:pt x="48" y="15"/>
                  </a:moveTo>
                  <a:cubicBezTo>
                    <a:pt x="48" y="15"/>
                    <a:pt x="48" y="15"/>
                    <a:pt x="48" y="15"/>
                  </a:cubicBezTo>
                  <a:cubicBezTo>
                    <a:pt x="47" y="14"/>
                    <a:pt x="46" y="14"/>
                    <a:pt x="45" y="13"/>
                  </a:cubicBezTo>
                  <a:cubicBezTo>
                    <a:pt x="43" y="13"/>
                    <a:pt x="42" y="12"/>
                    <a:pt x="42" y="11"/>
                  </a:cubicBezTo>
                  <a:cubicBezTo>
                    <a:pt x="42" y="6"/>
                    <a:pt x="42" y="6"/>
                    <a:pt x="42" y="6"/>
                  </a:cubicBezTo>
                  <a:cubicBezTo>
                    <a:pt x="35" y="6"/>
                    <a:pt x="35" y="6"/>
                    <a:pt x="35" y="6"/>
                  </a:cubicBezTo>
                  <a:cubicBezTo>
                    <a:pt x="35" y="11"/>
                    <a:pt x="35" y="11"/>
                    <a:pt x="35" y="11"/>
                  </a:cubicBezTo>
                  <a:cubicBezTo>
                    <a:pt x="35" y="12"/>
                    <a:pt x="34" y="13"/>
                    <a:pt x="33" y="13"/>
                  </a:cubicBezTo>
                  <a:cubicBezTo>
                    <a:pt x="30" y="14"/>
                    <a:pt x="27" y="15"/>
                    <a:pt x="25" y="17"/>
                  </a:cubicBezTo>
                  <a:cubicBezTo>
                    <a:pt x="25" y="17"/>
                    <a:pt x="25" y="17"/>
                    <a:pt x="25" y="17"/>
                  </a:cubicBezTo>
                  <a:cubicBezTo>
                    <a:pt x="24" y="17"/>
                    <a:pt x="22" y="17"/>
                    <a:pt x="21" y="16"/>
                  </a:cubicBezTo>
                  <a:cubicBezTo>
                    <a:pt x="18" y="13"/>
                    <a:pt x="18" y="13"/>
                    <a:pt x="18" y="13"/>
                  </a:cubicBezTo>
                  <a:cubicBezTo>
                    <a:pt x="13" y="18"/>
                    <a:pt x="13" y="18"/>
                    <a:pt x="13" y="18"/>
                  </a:cubicBezTo>
                  <a:cubicBezTo>
                    <a:pt x="16" y="21"/>
                    <a:pt x="16" y="21"/>
                    <a:pt x="16" y="21"/>
                  </a:cubicBezTo>
                  <a:cubicBezTo>
                    <a:pt x="17" y="22"/>
                    <a:pt x="17" y="24"/>
                    <a:pt x="16" y="25"/>
                  </a:cubicBezTo>
                  <a:cubicBezTo>
                    <a:pt x="16" y="26"/>
                    <a:pt x="15" y="27"/>
                    <a:pt x="14" y="29"/>
                  </a:cubicBezTo>
                  <a:cubicBezTo>
                    <a:pt x="14" y="30"/>
                    <a:pt x="14" y="31"/>
                    <a:pt x="13" y="33"/>
                  </a:cubicBezTo>
                  <a:cubicBezTo>
                    <a:pt x="13" y="34"/>
                    <a:pt x="12" y="35"/>
                    <a:pt x="10" y="35"/>
                  </a:cubicBezTo>
                  <a:cubicBezTo>
                    <a:pt x="6" y="35"/>
                    <a:pt x="6" y="35"/>
                    <a:pt x="6" y="35"/>
                  </a:cubicBezTo>
                  <a:cubicBezTo>
                    <a:pt x="6" y="42"/>
                    <a:pt x="6" y="42"/>
                    <a:pt x="6" y="42"/>
                  </a:cubicBezTo>
                  <a:cubicBezTo>
                    <a:pt x="10" y="42"/>
                    <a:pt x="10" y="42"/>
                    <a:pt x="10" y="42"/>
                  </a:cubicBezTo>
                  <a:cubicBezTo>
                    <a:pt x="12" y="42"/>
                    <a:pt x="13" y="43"/>
                    <a:pt x="13" y="45"/>
                  </a:cubicBezTo>
                  <a:cubicBezTo>
                    <a:pt x="13" y="46"/>
                    <a:pt x="14" y="47"/>
                    <a:pt x="14" y="49"/>
                  </a:cubicBezTo>
                  <a:cubicBezTo>
                    <a:pt x="15" y="50"/>
                    <a:pt x="16" y="51"/>
                    <a:pt x="16" y="52"/>
                  </a:cubicBezTo>
                  <a:cubicBezTo>
                    <a:pt x="17" y="54"/>
                    <a:pt x="17" y="55"/>
                    <a:pt x="16" y="56"/>
                  </a:cubicBezTo>
                  <a:cubicBezTo>
                    <a:pt x="13" y="59"/>
                    <a:pt x="13" y="59"/>
                    <a:pt x="13" y="59"/>
                  </a:cubicBezTo>
                  <a:cubicBezTo>
                    <a:pt x="18" y="64"/>
                    <a:pt x="18" y="64"/>
                    <a:pt x="18" y="64"/>
                  </a:cubicBezTo>
                  <a:cubicBezTo>
                    <a:pt x="21" y="61"/>
                    <a:pt x="21" y="61"/>
                    <a:pt x="21" y="61"/>
                  </a:cubicBezTo>
                  <a:cubicBezTo>
                    <a:pt x="22" y="60"/>
                    <a:pt x="24" y="60"/>
                    <a:pt x="25" y="61"/>
                  </a:cubicBezTo>
                  <a:cubicBezTo>
                    <a:pt x="26" y="62"/>
                    <a:pt x="27" y="62"/>
                    <a:pt x="29" y="63"/>
                  </a:cubicBezTo>
                  <a:cubicBezTo>
                    <a:pt x="30" y="63"/>
                    <a:pt x="31" y="64"/>
                    <a:pt x="32" y="64"/>
                  </a:cubicBezTo>
                  <a:cubicBezTo>
                    <a:pt x="34" y="64"/>
                    <a:pt x="35" y="66"/>
                    <a:pt x="35" y="67"/>
                  </a:cubicBezTo>
                  <a:cubicBezTo>
                    <a:pt x="35" y="72"/>
                    <a:pt x="35" y="72"/>
                    <a:pt x="35" y="72"/>
                  </a:cubicBezTo>
                  <a:cubicBezTo>
                    <a:pt x="42" y="72"/>
                    <a:pt x="42" y="72"/>
                    <a:pt x="42" y="72"/>
                  </a:cubicBezTo>
                  <a:cubicBezTo>
                    <a:pt x="42" y="67"/>
                    <a:pt x="42" y="67"/>
                    <a:pt x="42" y="67"/>
                  </a:cubicBezTo>
                  <a:cubicBezTo>
                    <a:pt x="42" y="67"/>
                    <a:pt x="42" y="67"/>
                    <a:pt x="42" y="67"/>
                  </a:cubicBezTo>
                  <a:cubicBezTo>
                    <a:pt x="42" y="66"/>
                    <a:pt x="43" y="64"/>
                    <a:pt x="44" y="64"/>
                  </a:cubicBezTo>
                  <a:cubicBezTo>
                    <a:pt x="46" y="64"/>
                    <a:pt x="47" y="63"/>
                    <a:pt x="48" y="63"/>
                  </a:cubicBezTo>
                  <a:cubicBezTo>
                    <a:pt x="48" y="63"/>
                    <a:pt x="48" y="63"/>
                    <a:pt x="48" y="63"/>
                  </a:cubicBezTo>
                  <a:cubicBezTo>
                    <a:pt x="50" y="62"/>
                    <a:pt x="51" y="62"/>
                    <a:pt x="52" y="61"/>
                  </a:cubicBezTo>
                  <a:cubicBezTo>
                    <a:pt x="53" y="60"/>
                    <a:pt x="55" y="60"/>
                    <a:pt x="56" y="61"/>
                  </a:cubicBezTo>
                  <a:cubicBezTo>
                    <a:pt x="59" y="64"/>
                    <a:pt x="59" y="64"/>
                    <a:pt x="59" y="64"/>
                  </a:cubicBezTo>
                  <a:cubicBezTo>
                    <a:pt x="64" y="59"/>
                    <a:pt x="64" y="59"/>
                    <a:pt x="64" y="59"/>
                  </a:cubicBezTo>
                  <a:cubicBezTo>
                    <a:pt x="61" y="56"/>
                    <a:pt x="61" y="56"/>
                    <a:pt x="61" y="56"/>
                  </a:cubicBezTo>
                  <a:cubicBezTo>
                    <a:pt x="60" y="55"/>
                    <a:pt x="60" y="54"/>
                    <a:pt x="61" y="52"/>
                  </a:cubicBezTo>
                  <a:cubicBezTo>
                    <a:pt x="61" y="51"/>
                    <a:pt x="62" y="50"/>
                    <a:pt x="63" y="49"/>
                  </a:cubicBezTo>
                  <a:cubicBezTo>
                    <a:pt x="63" y="47"/>
                    <a:pt x="64" y="46"/>
                    <a:pt x="64" y="45"/>
                  </a:cubicBezTo>
                  <a:cubicBezTo>
                    <a:pt x="64" y="43"/>
                    <a:pt x="65" y="42"/>
                    <a:pt x="67" y="42"/>
                  </a:cubicBezTo>
                  <a:cubicBezTo>
                    <a:pt x="71" y="42"/>
                    <a:pt x="71" y="42"/>
                    <a:pt x="71" y="42"/>
                  </a:cubicBezTo>
                  <a:cubicBezTo>
                    <a:pt x="71" y="35"/>
                    <a:pt x="71" y="35"/>
                    <a:pt x="71" y="35"/>
                  </a:cubicBezTo>
                  <a:cubicBezTo>
                    <a:pt x="67" y="35"/>
                    <a:pt x="67" y="35"/>
                    <a:pt x="67" y="35"/>
                  </a:cubicBezTo>
                  <a:cubicBezTo>
                    <a:pt x="65" y="35"/>
                    <a:pt x="64" y="34"/>
                    <a:pt x="64" y="33"/>
                  </a:cubicBezTo>
                  <a:cubicBezTo>
                    <a:pt x="64" y="31"/>
                    <a:pt x="63" y="30"/>
                    <a:pt x="63" y="29"/>
                  </a:cubicBezTo>
                  <a:cubicBezTo>
                    <a:pt x="62" y="27"/>
                    <a:pt x="61" y="26"/>
                    <a:pt x="61" y="25"/>
                  </a:cubicBezTo>
                  <a:cubicBezTo>
                    <a:pt x="60" y="24"/>
                    <a:pt x="60" y="22"/>
                    <a:pt x="61" y="21"/>
                  </a:cubicBezTo>
                  <a:cubicBezTo>
                    <a:pt x="64" y="18"/>
                    <a:pt x="64" y="18"/>
                    <a:pt x="64" y="18"/>
                  </a:cubicBezTo>
                  <a:cubicBezTo>
                    <a:pt x="59" y="13"/>
                    <a:pt x="59" y="13"/>
                    <a:pt x="59" y="13"/>
                  </a:cubicBezTo>
                  <a:cubicBezTo>
                    <a:pt x="56" y="16"/>
                    <a:pt x="56" y="16"/>
                    <a:pt x="56" y="16"/>
                  </a:cubicBezTo>
                  <a:cubicBezTo>
                    <a:pt x="55" y="17"/>
                    <a:pt x="53" y="17"/>
                    <a:pt x="52" y="17"/>
                  </a:cubicBezTo>
                  <a:cubicBezTo>
                    <a:pt x="51" y="16"/>
                    <a:pt x="50" y="15"/>
                    <a:pt x="48" y="15"/>
                  </a:cubicBezTo>
                  <a:close/>
                  <a:moveTo>
                    <a:pt x="39" y="24"/>
                  </a:moveTo>
                  <a:cubicBezTo>
                    <a:pt x="39" y="24"/>
                    <a:pt x="39" y="24"/>
                    <a:pt x="39" y="24"/>
                  </a:cubicBezTo>
                  <a:cubicBezTo>
                    <a:pt x="30" y="24"/>
                    <a:pt x="24" y="31"/>
                    <a:pt x="24" y="39"/>
                  </a:cubicBezTo>
                  <a:cubicBezTo>
                    <a:pt x="24" y="47"/>
                    <a:pt x="30" y="54"/>
                    <a:pt x="39" y="54"/>
                  </a:cubicBezTo>
                  <a:cubicBezTo>
                    <a:pt x="47" y="54"/>
                    <a:pt x="53" y="47"/>
                    <a:pt x="53" y="39"/>
                  </a:cubicBezTo>
                  <a:cubicBezTo>
                    <a:pt x="53" y="31"/>
                    <a:pt x="47" y="24"/>
                    <a:pt x="39" y="24"/>
                  </a:cubicBezTo>
                  <a:close/>
                </a:path>
              </a:pathLst>
            </a:custGeom>
            <a:solidFill>
              <a:schemeClr val="bg1">
                <a:lumMod val="50000"/>
              </a:schemeClr>
            </a:solidFill>
            <a:ln>
              <a:noFill/>
            </a:ln>
          </p:spPr>
          <p:txBody>
            <a:bodyPr/>
            <a:lstStyle/>
            <a:p>
              <a:endParaRPr lang="zh-CN" altLang="en-US">
                <a:solidFill>
                  <a:prstClr val="black"/>
                </a:solidFill>
                <a:cs typeface="+mn-ea"/>
                <a:sym typeface="+mn-lt"/>
              </a:endParaRPr>
            </a:p>
          </p:txBody>
        </p:sp>
        <p:sp>
          <p:nvSpPr>
            <p:cNvPr id="43" name="Rectangle 33"/>
            <p:cNvSpPr>
              <a:spLocks noChangeArrowheads="1"/>
            </p:cNvSpPr>
            <p:nvPr/>
          </p:nvSpPr>
          <p:spPr bwMode="auto">
            <a:xfrm>
              <a:off x="2670" y="3475"/>
              <a:ext cx="13836" cy="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600" dirty="0">
                  <a:solidFill>
                    <a:schemeClr val="tx1"/>
                  </a:solidFill>
                  <a:cs typeface="+mn-ea"/>
                  <a:sym typeface="+mn-lt"/>
                </a:rPr>
                <a:t>微服务是一种架构风格, 一个大型复杂软件应用由一个或多个微服务组成。系统中的各个微服务可被独立部署, 各个微服务之间是松耦合的。每个微服务仅关注于完成一件任务并很好地完成该任务。在所有情况下, 每个任务代表着一个小的业务能力。</a:t>
              </a:r>
              <a:endParaRPr lang="zh-CN" altLang="en-US" sz="1600" dirty="0">
                <a:solidFill>
                  <a:schemeClr val="tx1"/>
                </a:solidFill>
                <a:cs typeface="+mn-ea"/>
                <a:sym typeface="+mn-lt"/>
              </a:endParaRPr>
            </a:p>
          </p:txBody>
        </p:sp>
        <p:sp>
          <p:nvSpPr>
            <p:cNvPr id="44" name="Rectangle 34"/>
            <p:cNvSpPr>
              <a:spLocks noChangeArrowheads="1"/>
            </p:cNvSpPr>
            <p:nvPr/>
          </p:nvSpPr>
          <p:spPr bwMode="auto">
            <a:xfrm>
              <a:off x="2670" y="5580"/>
              <a:ext cx="13836" cy="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600" dirty="0">
                  <a:solidFill>
                    <a:schemeClr val="tx1"/>
                  </a:solidFill>
                  <a:cs typeface="+mn-ea"/>
                  <a:sym typeface="+mn-lt"/>
                </a:rPr>
                <a:t>在企业的实际开发环境中，各个业务团队之间有着联系，开发人员之间也有着各种各样的服务调用关系，但这些调用过程并没有统一的管理，对于相同或相似的服务有着许多种调用方式和渠道，造成服务管理混乱，效率低下等问题，因此需要建立一个独立的服务管理体系，而微服务架构正好符合公司的开发环境需求，所以本项目将设计一个基于SpringBoot的微服务管理系统，用于管理服务调用过程。</a:t>
              </a:r>
              <a:endParaRPr lang="zh-CN" altLang="en-US" sz="1600" dirty="0">
                <a:solidFill>
                  <a:schemeClr val="tx1"/>
                </a:solidFill>
                <a:cs typeface="+mn-ea"/>
                <a:sym typeface="+mn-lt"/>
              </a:endParaRPr>
            </a:p>
          </p:txBody>
        </p:sp>
      </p:grpSp>
      <p:sp>
        <p:nvSpPr>
          <p:cNvPr id="45" name="Text Box 15"/>
          <p:cNvSpPr txBox="1">
            <a:spLocks noChangeArrowheads="1"/>
          </p:cNvSpPr>
          <p:nvPr/>
        </p:nvSpPr>
        <p:spPr bwMode="auto">
          <a:xfrm>
            <a:off x="994321" y="772047"/>
            <a:ext cx="753732" cy="144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8800" dirty="0">
                <a:solidFill>
                  <a:schemeClr val="bg1">
                    <a:lumMod val="50000"/>
                  </a:schemeClr>
                </a:solidFill>
                <a:cs typeface="+mn-ea"/>
                <a:sym typeface="+mn-lt"/>
              </a:rPr>
              <a:t>“</a:t>
            </a:r>
            <a:endParaRPr lang="zh-CN" altLang="zh-CN" sz="8800" dirty="0">
              <a:solidFill>
                <a:schemeClr val="bg1">
                  <a:lumMod val="50000"/>
                </a:schemeClr>
              </a:solidFill>
              <a:cs typeface="+mn-ea"/>
              <a:sym typeface="+mn-lt"/>
            </a:endParaRPr>
          </a:p>
        </p:txBody>
      </p:sp>
      <p:sp>
        <p:nvSpPr>
          <p:cNvPr id="46" name="Rectangle 26"/>
          <p:cNvSpPr>
            <a:spLocks noChangeArrowheads="1"/>
          </p:cNvSpPr>
          <p:nvPr/>
        </p:nvSpPr>
        <p:spPr bwMode="auto">
          <a:xfrm>
            <a:off x="1748155" y="1183005"/>
            <a:ext cx="8732520" cy="2155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20000"/>
              </a:lnSpc>
            </a:pPr>
            <a:r>
              <a:rPr lang="en-US" altLang="zh-CN" sz="1600" dirty="0">
                <a:solidFill>
                  <a:schemeClr val="bg1">
                    <a:lumMod val="50000"/>
                  </a:schemeClr>
                </a:solidFill>
                <a:cs typeface="+mn-ea"/>
                <a:sym typeface="+mn-lt"/>
              </a:rPr>
              <a:t>       </a:t>
            </a:r>
            <a:r>
              <a:rPr lang="en-US" altLang="zh-CN" sz="1600" dirty="0">
                <a:solidFill>
                  <a:schemeClr val="tx1"/>
                </a:solidFill>
                <a:cs typeface="+mn-ea"/>
                <a:sym typeface="+mn-lt"/>
              </a:rPr>
              <a:t> </a:t>
            </a:r>
            <a:r>
              <a:rPr sz="1600" dirty="0">
                <a:solidFill>
                  <a:schemeClr val="tx1"/>
                </a:solidFill>
                <a:cs typeface="+mn-ea"/>
                <a:sym typeface="+mn-lt"/>
              </a:rPr>
              <a:t>随着时代的发展，在信息系统建设方面，传统IT架构面临着以下一些问题：</a:t>
            </a:r>
            <a:endParaRPr sz="1600" dirty="0">
              <a:solidFill>
                <a:schemeClr val="tx1"/>
              </a:solidFill>
              <a:cs typeface="+mn-ea"/>
              <a:sym typeface="+mn-lt"/>
            </a:endParaRPr>
          </a:p>
          <a:p>
            <a:pPr algn="just">
              <a:lnSpc>
                <a:spcPct val="120000"/>
              </a:lnSpc>
            </a:pPr>
            <a:r>
              <a:rPr sz="1600" dirty="0">
                <a:solidFill>
                  <a:schemeClr val="tx1"/>
                </a:solidFill>
                <a:cs typeface="+mn-ea"/>
                <a:sym typeface="+mn-lt"/>
              </a:rPr>
              <a:t>1) 使用传统的整体式架构应用开发系统，随着新需求的不断增加，企业更新和修复大型整体式应用变得越来越困难。</a:t>
            </a:r>
            <a:endParaRPr sz="1600" dirty="0">
              <a:solidFill>
                <a:schemeClr val="tx1"/>
              </a:solidFill>
              <a:cs typeface="+mn-ea"/>
              <a:sym typeface="+mn-lt"/>
            </a:endParaRPr>
          </a:p>
          <a:p>
            <a:pPr algn="just">
              <a:lnSpc>
                <a:spcPct val="120000"/>
              </a:lnSpc>
            </a:pPr>
            <a:r>
              <a:rPr sz="1600" dirty="0">
                <a:solidFill>
                  <a:schemeClr val="tx1"/>
                </a:solidFill>
                <a:cs typeface="+mn-ea"/>
                <a:sym typeface="+mn-lt"/>
              </a:rPr>
              <a:t>2) 移动互联网的发展要求企业能实现应用功能的快速上线，而传统IT架构在系统快速迭代更新方面难度较大。</a:t>
            </a:r>
            <a:endParaRPr sz="1600" dirty="0">
              <a:solidFill>
                <a:schemeClr val="tx1"/>
              </a:solidFill>
              <a:cs typeface="+mn-ea"/>
              <a:sym typeface="+mn-lt"/>
            </a:endParaRPr>
          </a:p>
          <a:p>
            <a:pPr algn="just">
              <a:lnSpc>
                <a:spcPct val="120000"/>
              </a:lnSpc>
            </a:pPr>
            <a:r>
              <a:rPr sz="1600" dirty="0">
                <a:solidFill>
                  <a:schemeClr val="tx1"/>
                </a:solidFill>
                <a:cs typeface="+mn-ea"/>
                <a:sym typeface="+mn-lt"/>
              </a:rPr>
              <a:t>3) 随着应用云化的日益普及，生于云端的应用具有与传统IT不同的技术基因和开发运维模式</a:t>
            </a:r>
            <a:r>
              <a:rPr lang="zh-CN" sz="1600" dirty="0">
                <a:solidFill>
                  <a:schemeClr val="tx1"/>
                </a:solidFill>
                <a:cs typeface="+mn-ea"/>
                <a:sym typeface="+mn-lt"/>
              </a:rPr>
              <a:t>。</a:t>
            </a:r>
            <a:endParaRPr lang="zh-CN" sz="1600" dirty="0">
              <a:solidFill>
                <a:schemeClr val="tx1"/>
              </a:solidFill>
              <a:cs typeface="+mn-ea"/>
              <a:sym typeface="+mn-lt"/>
            </a:endParaRPr>
          </a:p>
          <a:p>
            <a:pPr algn="just">
              <a:lnSpc>
                <a:spcPct val="120000"/>
              </a:lnSpc>
            </a:pPr>
            <a:r>
              <a:rPr sz="1600" dirty="0">
                <a:solidFill>
                  <a:schemeClr val="tx1"/>
                </a:solidFill>
                <a:cs typeface="+mn-ea"/>
                <a:sym typeface="+mn-lt"/>
              </a:rPr>
              <a:t>4) 移动互联网相关技术快速发展, 云计算及互联网公司大量开源轻量级技术不停涌现并日渐成熟。</a:t>
            </a:r>
            <a:endParaRPr sz="1600" dirty="0">
              <a:solidFill>
                <a:schemeClr val="tx1"/>
              </a:solidFill>
              <a:cs typeface="+mn-ea"/>
              <a:sym typeface="+mn-lt"/>
            </a:endParaRPr>
          </a:p>
        </p:txBody>
      </p:sp>
      <p:sp>
        <p:nvSpPr>
          <p:cNvPr id="48" name="TextBox 3"/>
          <p:cNvSpPr txBox="1"/>
          <p:nvPr/>
        </p:nvSpPr>
        <p:spPr>
          <a:xfrm>
            <a:off x="4501841" y="261463"/>
            <a:ext cx="3188319" cy="510697"/>
          </a:xfrm>
          <a:prstGeom prst="rect">
            <a:avLst/>
          </a:prstGeom>
          <a:noFill/>
          <a:ln w="6350">
            <a:noFill/>
          </a:ln>
        </p:spPr>
        <p:txBody>
          <a:bodyPr wrap="square" lIns="0" tIns="0" rIns="0" bIns="0" rtlCol="0" anchor="ctr" anchorCtr="0">
            <a:noAutofit/>
          </a:bodyPr>
          <a:lstStyle/>
          <a:p>
            <a:pPr algn="ctr"/>
            <a:r>
              <a:rPr lang="en-US" altLang="zh-CN" sz="2800" dirty="0">
                <a:latin typeface="+mn-ea"/>
                <a:cs typeface="+mn-ea"/>
                <a:sym typeface="+mn-lt"/>
              </a:rPr>
              <a:t>1 </a:t>
            </a:r>
            <a:r>
              <a:rPr lang="zh-CN" altLang="en-US" sz="2800" dirty="0">
                <a:latin typeface="+mn-ea"/>
                <a:cs typeface="+mn-ea"/>
                <a:sym typeface="+mn-lt"/>
              </a:rPr>
              <a:t>选题背景</a:t>
            </a:r>
            <a:endParaRPr lang="zh-CN" altLang="en-US" sz="2800" dirty="0">
              <a:latin typeface="+mn-ea"/>
              <a:cs typeface="+mn-ea"/>
              <a:sym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3"/>
          <p:cNvSpPr txBox="1"/>
          <p:nvPr/>
        </p:nvSpPr>
        <p:spPr>
          <a:xfrm>
            <a:off x="3442970" y="252730"/>
            <a:ext cx="5226685" cy="510540"/>
          </a:xfrm>
          <a:prstGeom prst="rect">
            <a:avLst/>
          </a:prstGeom>
          <a:noFill/>
          <a:ln w="6350">
            <a:noFill/>
          </a:ln>
        </p:spPr>
        <p:txBody>
          <a:bodyPr wrap="square" lIns="0" tIns="0" rIns="0" bIns="0" rtlCol="0" anchor="ctr" anchorCtr="0">
            <a:noAutofit/>
          </a:bodyPr>
          <a:lstStyle/>
          <a:p>
            <a:pPr algn="l"/>
            <a:r>
              <a:rPr lang="en-US" altLang="zh-CN" sz="2800" dirty="0">
                <a:latin typeface="+mn-ea"/>
                <a:cs typeface="+mn-ea"/>
                <a:sym typeface="+mn-lt"/>
              </a:rPr>
              <a:t>2 </a:t>
            </a:r>
            <a:r>
              <a:rPr lang="zh-CN" altLang="en-US" sz="2800" dirty="0">
                <a:cs typeface="+mn-ea"/>
                <a:sym typeface="+mn-lt"/>
              </a:rPr>
              <a:t>国内外研究现况及发展趋势</a:t>
            </a:r>
            <a:endParaRPr lang="zh-CN" altLang="en-US" sz="2800" dirty="0">
              <a:latin typeface="+mn-ea"/>
              <a:cs typeface="+mn-ea"/>
              <a:sym typeface="+mn-lt"/>
            </a:endParaRPr>
          </a:p>
        </p:txBody>
      </p:sp>
      <p:sp>
        <p:nvSpPr>
          <p:cNvPr id="17" name="Oval 27"/>
          <p:cNvSpPr>
            <a:spLocks noChangeArrowheads="1"/>
          </p:cNvSpPr>
          <p:nvPr/>
        </p:nvSpPr>
        <p:spPr bwMode="auto">
          <a:xfrm>
            <a:off x="5691717" y="1690505"/>
            <a:ext cx="787400" cy="783408"/>
          </a:xfrm>
          <a:prstGeom prst="ellipse">
            <a:avLst/>
          </a:prstGeom>
          <a:solidFill>
            <a:schemeClr val="tx1">
              <a:lumMod val="85000"/>
              <a:lumOff val="15000"/>
            </a:schemeClr>
          </a:solidFill>
          <a:ln>
            <a:noFill/>
          </a:ln>
        </p:spPr>
        <p:txBody>
          <a:bodyPr/>
          <a:lstStyle/>
          <a:p>
            <a:endParaRPr lang="zh-CN" altLang="en-US" sz="2400">
              <a:solidFill>
                <a:prstClr val="black"/>
              </a:solidFill>
              <a:cs typeface="+mn-ea"/>
              <a:sym typeface="+mn-lt"/>
            </a:endParaRPr>
          </a:p>
        </p:txBody>
      </p:sp>
      <p:sp>
        <p:nvSpPr>
          <p:cNvPr id="18" name="Oval 28"/>
          <p:cNvSpPr>
            <a:spLocks noChangeArrowheads="1"/>
          </p:cNvSpPr>
          <p:nvPr/>
        </p:nvSpPr>
        <p:spPr bwMode="auto">
          <a:xfrm>
            <a:off x="5691717" y="2871970"/>
            <a:ext cx="787400" cy="785527"/>
          </a:xfrm>
          <a:prstGeom prst="ellipse">
            <a:avLst/>
          </a:prstGeom>
          <a:solidFill>
            <a:srgbClr val="4B97BF"/>
          </a:solidFill>
          <a:ln>
            <a:noFill/>
          </a:ln>
        </p:spPr>
        <p:txBody>
          <a:bodyPr/>
          <a:lstStyle/>
          <a:p>
            <a:endParaRPr lang="zh-CN" altLang="en-US" sz="2400">
              <a:solidFill>
                <a:prstClr val="black"/>
              </a:solidFill>
              <a:cs typeface="+mn-ea"/>
              <a:sym typeface="+mn-lt"/>
            </a:endParaRPr>
          </a:p>
        </p:txBody>
      </p:sp>
      <p:sp>
        <p:nvSpPr>
          <p:cNvPr id="19" name="Oval 29"/>
          <p:cNvSpPr>
            <a:spLocks noChangeArrowheads="1"/>
          </p:cNvSpPr>
          <p:nvPr/>
        </p:nvSpPr>
        <p:spPr bwMode="auto">
          <a:xfrm>
            <a:off x="5691717" y="4055552"/>
            <a:ext cx="787400" cy="785525"/>
          </a:xfrm>
          <a:prstGeom prst="ellipse">
            <a:avLst/>
          </a:prstGeom>
          <a:solidFill>
            <a:schemeClr val="accent3"/>
          </a:solidFill>
          <a:ln>
            <a:noFill/>
          </a:ln>
        </p:spPr>
        <p:txBody>
          <a:bodyPr/>
          <a:lstStyle/>
          <a:p>
            <a:endParaRPr lang="zh-CN" altLang="en-US" sz="2400">
              <a:solidFill>
                <a:prstClr val="black"/>
              </a:solidFill>
              <a:cs typeface="+mn-ea"/>
              <a:sym typeface="+mn-lt"/>
            </a:endParaRPr>
          </a:p>
        </p:txBody>
      </p:sp>
      <p:sp>
        <p:nvSpPr>
          <p:cNvPr id="20" name="Oval 30"/>
          <p:cNvSpPr>
            <a:spLocks noChangeArrowheads="1"/>
          </p:cNvSpPr>
          <p:nvPr/>
        </p:nvSpPr>
        <p:spPr bwMode="auto">
          <a:xfrm>
            <a:off x="5691717" y="5239134"/>
            <a:ext cx="787400" cy="785527"/>
          </a:xfrm>
          <a:prstGeom prst="ellipse">
            <a:avLst/>
          </a:prstGeom>
          <a:solidFill>
            <a:srgbClr val="255D93"/>
          </a:solidFill>
          <a:ln>
            <a:noFill/>
          </a:ln>
        </p:spPr>
        <p:txBody>
          <a:bodyPr/>
          <a:lstStyle/>
          <a:p>
            <a:endParaRPr lang="zh-CN" altLang="en-US" sz="2400">
              <a:solidFill>
                <a:prstClr val="black"/>
              </a:solidFill>
              <a:cs typeface="+mn-ea"/>
              <a:sym typeface="+mn-lt"/>
            </a:endParaRPr>
          </a:p>
        </p:txBody>
      </p:sp>
      <p:sp>
        <p:nvSpPr>
          <p:cNvPr id="21" name="Freeform 31"/>
          <p:cNvSpPr/>
          <p:nvPr/>
        </p:nvSpPr>
        <p:spPr bwMode="auto">
          <a:xfrm>
            <a:off x="5410202" y="1408903"/>
            <a:ext cx="1350433" cy="4897360"/>
          </a:xfrm>
          <a:custGeom>
            <a:avLst/>
            <a:gdLst>
              <a:gd name="T0" fmla="*/ 416 w 833"/>
              <a:gd name="T1" fmla="*/ 2194 h 3027"/>
              <a:gd name="T2" fmla="*/ 416 w 833"/>
              <a:gd name="T3" fmla="*/ 2194 h 3027"/>
              <a:gd name="T4" fmla="*/ 102 w 833"/>
              <a:gd name="T5" fmla="*/ 1879 h 3027"/>
              <a:gd name="T6" fmla="*/ 416 w 833"/>
              <a:gd name="T7" fmla="*/ 1564 h 3027"/>
              <a:gd name="T8" fmla="*/ 416 w 833"/>
              <a:gd name="T9" fmla="*/ 1564 h 3027"/>
              <a:gd name="T10" fmla="*/ 833 w 833"/>
              <a:gd name="T11" fmla="*/ 1148 h 3027"/>
              <a:gd name="T12" fmla="*/ 416 w 833"/>
              <a:gd name="T13" fmla="*/ 731 h 3027"/>
              <a:gd name="T14" fmla="*/ 416 w 833"/>
              <a:gd name="T15" fmla="*/ 731 h 3027"/>
              <a:gd name="T16" fmla="*/ 102 w 833"/>
              <a:gd name="T17" fmla="*/ 416 h 3027"/>
              <a:gd name="T18" fmla="*/ 416 w 833"/>
              <a:gd name="T19" fmla="*/ 102 h 3027"/>
              <a:gd name="T20" fmla="*/ 416 w 833"/>
              <a:gd name="T21" fmla="*/ 0 h 3027"/>
              <a:gd name="T22" fmla="*/ 0 w 833"/>
              <a:gd name="T23" fmla="*/ 416 h 3027"/>
              <a:gd name="T24" fmla="*/ 416 w 833"/>
              <a:gd name="T25" fmla="*/ 833 h 3027"/>
              <a:gd name="T26" fmla="*/ 416 w 833"/>
              <a:gd name="T27" fmla="*/ 833 h 3027"/>
              <a:gd name="T28" fmla="*/ 731 w 833"/>
              <a:gd name="T29" fmla="*/ 1148 h 3027"/>
              <a:gd name="T30" fmla="*/ 416 w 833"/>
              <a:gd name="T31" fmla="*/ 1462 h 3027"/>
              <a:gd name="T32" fmla="*/ 416 w 833"/>
              <a:gd name="T33" fmla="*/ 1462 h 3027"/>
              <a:gd name="T34" fmla="*/ 0 w 833"/>
              <a:gd name="T35" fmla="*/ 1879 h 3027"/>
              <a:gd name="T36" fmla="*/ 416 w 833"/>
              <a:gd name="T37" fmla="*/ 2296 h 3027"/>
              <a:gd name="T38" fmla="*/ 416 w 833"/>
              <a:gd name="T39" fmla="*/ 2296 h 3027"/>
              <a:gd name="T40" fmla="*/ 731 w 833"/>
              <a:gd name="T41" fmla="*/ 2610 h 3027"/>
              <a:gd name="T42" fmla="*/ 416 w 833"/>
              <a:gd name="T43" fmla="*/ 2925 h 3027"/>
              <a:gd name="T44" fmla="*/ 416 w 833"/>
              <a:gd name="T45" fmla="*/ 3027 h 3027"/>
              <a:gd name="T46" fmla="*/ 833 w 833"/>
              <a:gd name="T47" fmla="*/ 2610 h 3027"/>
              <a:gd name="T48" fmla="*/ 416 w 833"/>
              <a:gd name="T49" fmla="*/ 2194 h 3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3027">
                <a:moveTo>
                  <a:pt x="416" y="2194"/>
                </a:moveTo>
                <a:cubicBezTo>
                  <a:pt x="416" y="2194"/>
                  <a:pt x="416" y="2194"/>
                  <a:pt x="416" y="2194"/>
                </a:cubicBezTo>
                <a:cubicBezTo>
                  <a:pt x="243" y="2194"/>
                  <a:pt x="102" y="2053"/>
                  <a:pt x="102" y="1879"/>
                </a:cubicBezTo>
                <a:cubicBezTo>
                  <a:pt x="102" y="1705"/>
                  <a:pt x="243" y="1564"/>
                  <a:pt x="416" y="1564"/>
                </a:cubicBezTo>
                <a:cubicBezTo>
                  <a:pt x="416" y="1564"/>
                  <a:pt x="416" y="1564"/>
                  <a:pt x="416" y="1564"/>
                </a:cubicBezTo>
                <a:cubicBezTo>
                  <a:pt x="647" y="1564"/>
                  <a:pt x="833" y="1378"/>
                  <a:pt x="833" y="1148"/>
                </a:cubicBezTo>
                <a:cubicBezTo>
                  <a:pt x="833" y="918"/>
                  <a:pt x="647" y="731"/>
                  <a:pt x="416" y="731"/>
                </a:cubicBezTo>
                <a:cubicBezTo>
                  <a:pt x="416" y="731"/>
                  <a:pt x="416" y="731"/>
                  <a:pt x="416" y="731"/>
                </a:cubicBezTo>
                <a:cubicBezTo>
                  <a:pt x="243" y="731"/>
                  <a:pt x="102" y="590"/>
                  <a:pt x="102" y="416"/>
                </a:cubicBezTo>
                <a:cubicBezTo>
                  <a:pt x="102" y="243"/>
                  <a:pt x="243" y="102"/>
                  <a:pt x="416" y="102"/>
                </a:cubicBezTo>
                <a:cubicBezTo>
                  <a:pt x="416" y="0"/>
                  <a:pt x="416" y="0"/>
                  <a:pt x="416" y="0"/>
                </a:cubicBezTo>
                <a:cubicBezTo>
                  <a:pt x="186" y="0"/>
                  <a:pt x="0" y="186"/>
                  <a:pt x="0" y="416"/>
                </a:cubicBezTo>
                <a:cubicBezTo>
                  <a:pt x="0" y="646"/>
                  <a:pt x="186" y="833"/>
                  <a:pt x="416" y="833"/>
                </a:cubicBezTo>
                <a:cubicBezTo>
                  <a:pt x="416" y="833"/>
                  <a:pt x="416" y="833"/>
                  <a:pt x="416" y="833"/>
                </a:cubicBezTo>
                <a:cubicBezTo>
                  <a:pt x="590" y="833"/>
                  <a:pt x="731" y="974"/>
                  <a:pt x="731" y="1148"/>
                </a:cubicBezTo>
                <a:cubicBezTo>
                  <a:pt x="731" y="1321"/>
                  <a:pt x="590" y="1462"/>
                  <a:pt x="416" y="1462"/>
                </a:cubicBezTo>
                <a:cubicBezTo>
                  <a:pt x="416" y="1462"/>
                  <a:pt x="416" y="1462"/>
                  <a:pt x="416" y="1462"/>
                </a:cubicBezTo>
                <a:cubicBezTo>
                  <a:pt x="186" y="1462"/>
                  <a:pt x="0" y="1649"/>
                  <a:pt x="0" y="1879"/>
                </a:cubicBezTo>
                <a:cubicBezTo>
                  <a:pt x="0" y="2109"/>
                  <a:pt x="186" y="2296"/>
                  <a:pt x="416" y="2296"/>
                </a:cubicBezTo>
                <a:cubicBezTo>
                  <a:pt x="416" y="2296"/>
                  <a:pt x="416" y="2296"/>
                  <a:pt x="416" y="2296"/>
                </a:cubicBezTo>
                <a:cubicBezTo>
                  <a:pt x="590" y="2296"/>
                  <a:pt x="731" y="2437"/>
                  <a:pt x="731" y="2610"/>
                </a:cubicBezTo>
                <a:cubicBezTo>
                  <a:pt x="731" y="2784"/>
                  <a:pt x="590" y="2925"/>
                  <a:pt x="416" y="2925"/>
                </a:cubicBezTo>
                <a:cubicBezTo>
                  <a:pt x="416" y="3027"/>
                  <a:pt x="416" y="3027"/>
                  <a:pt x="416" y="3027"/>
                </a:cubicBezTo>
                <a:cubicBezTo>
                  <a:pt x="647" y="3027"/>
                  <a:pt x="833" y="2841"/>
                  <a:pt x="833" y="2610"/>
                </a:cubicBezTo>
                <a:cubicBezTo>
                  <a:pt x="833" y="2380"/>
                  <a:pt x="647" y="2194"/>
                  <a:pt x="416" y="2194"/>
                </a:cubicBezTo>
                <a:close/>
              </a:path>
            </a:pathLst>
          </a:custGeom>
          <a:solidFill>
            <a:schemeClr val="bg1">
              <a:lumMod val="85000"/>
            </a:schemeClr>
          </a:solidFill>
          <a:ln>
            <a:noFill/>
          </a:ln>
        </p:spPr>
        <p:txBody>
          <a:bodyPr/>
          <a:lstStyle/>
          <a:p>
            <a:endParaRPr lang="zh-CN" altLang="en-US" sz="2400">
              <a:solidFill>
                <a:prstClr val="black"/>
              </a:solidFill>
              <a:cs typeface="+mn-ea"/>
              <a:sym typeface="+mn-lt"/>
            </a:endParaRPr>
          </a:p>
        </p:txBody>
      </p:sp>
      <p:sp>
        <p:nvSpPr>
          <p:cNvPr id="22" name="Freeform 32"/>
          <p:cNvSpPr/>
          <p:nvPr/>
        </p:nvSpPr>
        <p:spPr bwMode="auto">
          <a:xfrm>
            <a:off x="6625169" y="1819662"/>
            <a:ext cx="359833" cy="531447"/>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chemeClr val="tx1">
              <a:lumMod val="85000"/>
              <a:lumOff val="15000"/>
            </a:schemeClr>
          </a:solidFill>
          <a:ln>
            <a:noFill/>
          </a:ln>
        </p:spPr>
        <p:txBody>
          <a:bodyPr/>
          <a:lstStyle/>
          <a:p>
            <a:endParaRPr lang="zh-CN" altLang="en-US" sz="2400">
              <a:solidFill>
                <a:prstClr val="black"/>
              </a:solidFill>
              <a:cs typeface="+mn-ea"/>
              <a:sym typeface="+mn-lt"/>
            </a:endParaRPr>
          </a:p>
        </p:txBody>
      </p:sp>
      <p:sp>
        <p:nvSpPr>
          <p:cNvPr id="23" name="Freeform 33"/>
          <p:cNvSpPr/>
          <p:nvPr/>
        </p:nvSpPr>
        <p:spPr bwMode="auto">
          <a:xfrm>
            <a:off x="5209119" y="2999009"/>
            <a:ext cx="357716" cy="531448"/>
          </a:xfrm>
          <a:custGeom>
            <a:avLst/>
            <a:gdLst>
              <a:gd name="T0" fmla="*/ 169 w 169"/>
              <a:gd name="T1" fmla="*/ 251 h 251"/>
              <a:gd name="T2" fmla="*/ 78 w 169"/>
              <a:gd name="T3" fmla="*/ 126 h 251"/>
              <a:gd name="T4" fmla="*/ 169 w 169"/>
              <a:gd name="T5" fmla="*/ 0 h 251"/>
              <a:gd name="T6" fmla="*/ 91 w 169"/>
              <a:gd name="T7" fmla="*/ 0 h 251"/>
              <a:gd name="T8" fmla="*/ 0 w 169"/>
              <a:gd name="T9" fmla="*/ 126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6"/>
                </a:lnTo>
                <a:lnTo>
                  <a:pt x="169" y="0"/>
                </a:lnTo>
                <a:lnTo>
                  <a:pt x="91" y="0"/>
                </a:lnTo>
                <a:lnTo>
                  <a:pt x="0" y="126"/>
                </a:lnTo>
                <a:lnTo>
                  <a:pt x="91" y="251"/>
                </a:lnTo>
                <a:lnTo>
                  <a:pt x="169" y="251"/>
                </a:lnTo>
                <a:close/>
              </a:path>
            </a:pathLst>
          </a:custGeom>
          <a:solidFill>
            <a:srgbClr val="4B97BF"/>
          </a:solidFill>
          <a:ln>
            <a:noFill/>
          </a:ln>
        </p:spPr>
        <p:txBody>
          <a:bodyPr/>
          <a:lstStyle/>
          <a:p>
            <a:endParaRPr lang="zh-CN" altLang="en-US" sz="2400">
              <a:solidFill>
                <a:prstClr val="black"/>
              </a:solidFill>
              <a:cs typeface="+mn-ea"/>
              <a:sym typeface="+mn-lt"/>
            </a:endParaRPr>
          </a:p>
        </p:txBody>
      </p:sp>
      <p:sp>
        <p:nvSpPr>
          <p:cNvPr id="24" name="Freeform 34"/>
          <p:cNvSpPr/>
          <p:nvPr/>
        </p:nvSpPr>
        <p:spPr bwMode="auto">
          <a:xfrm>
            <a:off x="5209119" y="5366172"/>
            <a:ext cx="357716" cy="531448"/>
          </a:xfrm>
          <a:custGeom>
            <a:avLst/>
            <a:gdLst>
              <a:gd name="T0" fmla="*/ 169 w 169"/>
              <a:gd name="T1" fmla="*/ 251 h 251"/>
              <a:gd name="T2" fmla="*/ 78 w 169"/>
              <a:gd name="T3" fmla="*/ 125 h 251"/>
              <a:gd name="T4" fmla="*/ 169 w 169"/>
              <a:gd name="T5" fmla="*/ 0 h 251"/>
              <a:gd name="T6" fmla="*/ 91 w 169"/>
              <a:gd name="T7" fmla="*/ 0 h 251"/>
              <a:gd name="T8" fmla="*/ 0 w 169"/>
              <a:gd name="T9" fmla="*/ 125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5"/>
                </a:lnTo>
                <a:lnTo>
                  <a:pt x="169" y="0"/>
                </a:lnTo>
                <a:lnTo>
                  <a:pt x="91" y="0"/>
                </a:lnTo>
                <a:lnTo>
                  <a:pt x="0" y="125"/>
                </a:lnTo>
                <a:lnTo>
                  <a:pt x="91" y="251"/>
                </a:lnTo>
                <a:lnTo>
                  <a:pt x="169" y="251"/>
                </a:lnTo>
                <a:close/>
              </a:path>
            </a:pathLst>
          </a:custGeom>
          <a:solidFill>
            <a:srgbClr val="255D93"/>
          </a:solidFill>
          <a:ln>
            <a:noFill/>
          </a:ln>
        </p:spPr>
        <p:txBody>
          <a:bodyPr/>
          <a:lstStyle/>
          <a:p>
            <a:endParaRPr lang="zh-CN" altLang="en-US" sz="2400">
              <a:solidFill>
                <a:prstClr val="black"/>
              </a:solidFill>
              <a:cs typeface="+mn-ea"/>
              <a:sym typeface="+mn-lt"/>
            </a:endParaRPr>
          </a:p>
        </p:txBody>
      </p:sp>
      <p:sp>
        <p:nvSpPr>
          <p:cNvPr id="25" name="Freeform 35"/>
          <p:cNvSpPr/>
          <p:nvPr/>
        </p:nvSpPr>
        <p:spPr bwMode="auto">
          <a:xfrm>
            <a:off x="6625169" y="4182591"/>
            <a:ext cx="359833" cy="531447"/>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chemeClr val="accent3"/>
          </a:solidFill>
          <a:ln>
            <a:noFill/>
          </a:ln>
        </p:spPr>
        <p:txBody>
          <a:bodyPr/>
          <a:lstStyle/>
          <a:p>
            <a:endParaRPr lang="zh-CN" altLang="en-US" sz="2400">
              <a:solidFill>
                <a:prstClr val="black"/>
              </a:solidFill>
              <a:cs typeface="+mn-ea"/>
              <a:sym typeface="+mn-lt"/>
            </a:endParaRPr>
          </a:p>
        </p:txBody>
      </p:sp>
      <p:grpSp>
        <p:nvGrpSpPr>
          <p:cNvPr id="26" name="Group 50"/>
          <p:cNvGrpSpPr/>
          <p:nvPr/>
        </p:nvGrpSpPr>
        <p:grpSpPr bwMode="auto">
          <a:xfrm>
            <a:off x="5945717" y="3121813"/>
            <a:ext cx="302683" cy="287956"/>
            <a:chOff x="2809" y="1408"/>
            <a:chExt cx="143" cy="136"/>
          </a:xfrm>
        </p:grpSpPr>
        <p:sp>
          <p:nvSpPr>
            <p:cNvPr id="27" name="Freeform 36"/>
            <p:cNvSpPr/>
            <p:nvPr/>
          </p:nvSpPr>
          <p:spPr bwMode="auto">
            <a:xfrm>
              <a:off x="2884" y="1457"/>
              <a:ext cx="68" cy="66"/>
            </a:xfrm>
            <a:custGeom>
              <a:avLst/>
              <a:gdLst>
                <a:gd name="T0" fmla="*/ 75 w 88"/>
                <a:gd name="T1" fmla="*/ 30 h 86"/>
                <a:gd name="T2" fmla="*/ 58 w 88"/>
                <a:gd name="T3" fmla="*/ 30 h 86"/>
                <a:gd name="T4" fmla="*/ 58 w 88"/>
                <a:gd name="T5" fmla="*/ 13 h 86"/>
                <a:gd name="T6" fmla="*/ 44 w 88"/>
                <a:gd name="T7" fmla="*/ 0 h 86"/>
                <a:gd name="T8" fmla="*/ 31 w 88"/>
                <a:gd name="T9" fmla="*/ 13 h 86"/>
                <a:gd name="T10" fmla="*/ 31 w 88"/>
                <a:gd name="T11" fmla="*/ 30 h 86"/>
                <a:gd name="T12" fmla="*/ 14 w 88"/>
                <a:gd name="T13" fmla="*/ 30 h 86"/>
                <a:gd name="T14" fmla="*/ 0 w 88"/>
                <a:gd name="T15" fmla="*/ 43 h 86"/>
                <a:gd name="T16" fmla="*/ 14 w 88"/>
                <a:gd name="T17" fmla="*/ 56 h 86"/>
                <a:gd name="T18" fmla="*/ 31 w 88"/>
                <a:gd name="T19" fmla="*/ 56 h 86"/>
                <a:gd name="T20" fmla="*/ 31 w 88"/>
                <a:gd name="T21" fmla="*/ 73 h 86"/>
                <a:gd name="T22" fmla="*/ 44 w 88"/>
                <a:gd name="T23" fmla="*/ 86 h 86"/>
                <a:gd name="T24" fmla="*/ 58 w 88"/>
                <a:gd name="T25" fmla="*/ 73 h 86"/>
                <a:gd name="T26" fmla="*/ 58 w 88"/>
                <a:gd name="T27" fmla="*/ 56 h 86"/>
                <a:gd name="T28" fmla="*/ 75 w 88"/>
                <a:gd name="T29" fmla="*/ 56 h 86"/>
                <a:gd name="T30" fmla="*/ 88 w 88"/>
                <a:gd name="T31" fmla="*/ 43 h 86"/>
                <a:gd name="T32" fmla="*/ 75 w 88"/>
                <a:gd name="T33" fmla="*/ 3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86">
                  <a:moveTo>
                    <a:pt x="75" y="30"/>
                  </a:moveTo>
                  <a:cubicBezTo>
                    <a:pt x="58" y="30"/>
                    <a:pt x="58" y="30"/>
                    <a:pt x="58" y="30"/>
                  </a:cubicBezTo>
                  <a:cubicBezTo>
                    <a:pt x="58" y="13"/>
                    <a:pt x="58" y="13"/>
                    <a:pt x="58" y="13"/>
                  </a:cubicBezTo>
                  <a:cubicBezTo>
                    <a:pt x="58" y="6"/>
                    <a:pt x="52" y="0"/>
                    <a:pt x="44" y="0"/>
                  </a:cubicBezTo>
                  <a:cubicBezTo>
                    <a:pt x="37" y="0"/>
                    <a:pt x="31" y="6"/>
                    <a:pt x="31" y="13"/>
                  </a:cubicBezTo>
                  <a:cubicBezTo>
                    <a:pt x="31" y="30"/>
                    <a:pt x="31" y="30"/>
                    <a:pt x="31" y="30"/>
                  </a:cubicBezTo>
                  <a:cubicBezTo>
                    <a:pt x="14" y="30"/>
                    <a:pt x="14" y="30"/>
                    <a:pt x="14" y="30"/>
                  </a:cubicBezTo>
                  <a:cubicBezTo>
                    <a:pt x="6" y="30"/>
                    <a:pt x="0" y="36"/>
                    <a:pt x="0" y="43"/>
                  </a:cubicBezTo>
                  <a:cubicBezTo>
                    <a:pt x="0" y="50"/>
                    <a:pt x="6" y="56"/>
                    <a:pt x="14" y="56"/>
                  </a:cubicBezTo>
                  <a:cubicBezTo>
                    <a:pt x="31" y="56"/>
                    <a:pt x="31" y="56"/>
                    <a:pt x="31" y="56"/>
                  </a:cubicBezTo>
                  <a:cubicBezTo>
                    <a:pt x="31" y="73"/>
                    <a:pt x="31" y="73"/>
                    <a:pt x="31" y="73"/>
                  </a:cubicBezTo>
                  <a:cubicBezTo>
                    <a:pt x="31" y="80"/>
                    <a:pt x="37" y="86"/>
                    <a:pt x="44" y="86"/>
                  </a:cubicBezTo>
                  <a:cubicBezTo>
                    <a:pt x="52" y="86"/>
                    <a:pt x="58" y="80"/>
                    <a:pt x="58" y="73"/>
                  </a:cubicBezTo>
                  <a:cubicBezTo>
                    <a:pt x="58" y="56"/>
                    <a:pt x="58" y="56"/>
                    <a:pt x="58" y="56"/>
                  </a:cubicBezTo>
                  <a:cubicBezTo>
                    <a:pt x="75" y="56"/>
                    <a:pt x="75" y="56"/>
                    <a:pt x="75" y="56"/>
                  </a:cubicBezTo>
                  <a:cubicBezTo>
                    <a:pt x="82" y="56"/>
                    <a:pt x="88" y="50"/>
                    <a:pt x="88" y="43"/>
                  </a:cubicBezTo>
                  <a:cubicBezTo>
                    <a:pt x="88" y="36"/>
                    <a:pt x="82" y="30"/>
                    <a:pt x="75" y="3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28" name="Freeform 37"/>
            <p:cNvSpPr>
              <a:spLocks noEditPoints="1"/>
            </p:cNvSpPr>
            <p:nvPr/>
          </p:nvSpPr>
          <p:spPr bwMode="auto">
            <a:xfrm>
              <a:off x="2809" y="1408"/>
              <a:ext cx="105" cy="136"/>
            </a:xfrm>
            <a:custGeom>
              <a:avLst/>
              <a:gdLst>
                <a:gd name="T0" fmla="*/ 70 w 138"/>
                <a:gd name="T1" fmla="*/ 68 h 178"/>
                <a:gd name="T2" fmla="*/ 105 w 138"/>
                <a:gd name="T3" fmla="*/ 34 h 178"/>
                <a:gd name="T4" fmla="*/ 70 w 138"/>
                <a:gd name="T5" fmla="*/ 0 h 178"/>
                <a:gd name="T6" fmla="*/ 35 w 138"/>
                <a:gd name="T7" fmla="*/ 34 h 178"/>
                <a:gd name="T8" fmla="*/ 70 w 138"/>
                <a:gd name="T9" fmla="*/ 68 h 178"/>
                <a:gd name="T10" fmla="*/ 138 w 138"/>
                <a:gd name="T11" fmla="*/ 165 h 178"/>
                <a:gd name="T12" fmla="*/ 110 w 138"/>
                <a:gd name="T13" fmla="*/ 135 h 178"/>
                <a:gd name="T14" fmla="*/ 80 w 138"/>
                <a:gd name="T15" fmla="*/ 108 h 178"/>
                <a:gd name="T16" fmla="*/ 98 w 138"/>
                <a:gd name="T17" fmla="*/ 87 h 178"/>
                <a:gd name="T18" fmla="*/ 69 w 138"/>
                <a:gd name="T19" fmla="*/ 78 h 178"/>
                <a:gd name="T20" fmla="*/ 0 w 138"/>
                <a:gd name="T21" fmla="*/ 173 h 178"/>
                <a:gd name="T22" fmla="*/ 0 w 138"/>
                <a:gd name="T23" fmla="*/ 178 h 178"/>
                <a:gd name="T24" fmla="*/ 138 w 138"/>
                <a:gd name="T25" fmla="*/ 178 h 178"/>
                <a:gd name="T26" fmla="*/ 138 w 138"/>
                <a:gd name="T27" fmla="*/ 173 h 178"/>
                <a:gd name="T28" fmla="*/ 138 w 138"/>
                <a:gd name="T29" fmla="*/ 16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78">
                  <a:moveTo>
                    <a:pt x="70" y="68"/>
                  </a:moveTo>
                  <a:cubicBezTo>
                    <a:pt x="89" y="68"/>
                    <a:pt x="105" y="53"/>
                    <a:pt x="105" y="34"/>
                  </a:cubicBezTo>
                  <a:cubicBezTo>
                    <a:pt x="105" y="15"/>
                    <a:pt x="89" y="0"/>
                    <a:pt x="70" y="0"/>
                  </a:cubicBezTo>
                  <a:cubicBezTo>
                    <a:pt x="50" y="0"/>
                    <a:pt x="35" y="15"/>
                    <a:pt x="35" y="34"/>
                  </a:cubicBezTo>
                  <a:cubicBezTo>
                    <a:pt x="35" y="53"/>
                    <a:pt x="50" y="68"/>
                    <a:pt x="70" y="68"/>
                  </a:cubicBezTo>
                  <a:close/>
                  <a:moveTo>
                    <a:pt x="138" y="165"/>
                  </a:moveTo>
                  <a:cubicBezTo>
                    <a:pt x="128" y="165"/>
                    <a:pt x="110" y="161"/>
                    <a:pt x="110" y="135"/>
                  </a:cubicBezTo>
                  <a:cubicBezTo>
                    <a:pt x="110" y="135"/>
                    <a:pt x="77" y="138"/>
                    <a:pt x="80" y="108"/>
                  </a:cubicBezTo>
                  <a:cubicBezTo>
                    <a:pt x="81" y="95"/>
                    <a:pt x="90" y="89"/>
                    <a:pt x="98" y="87"/>
                  </a:cubicBezTo>
                  <a:cubicBezTo>
                    <a:pt x="89" y="81"/>
                    <a:pt x="80" y="78"/>
                    <a:pt x="69" y="78"/>
                  </a:cubicBezTo>
                  <a:cubicBezTo>
                    <a:pt x="31" y="78"/>
                    <a:pt x="0" y="120"/>
                    <a:pt x="0" y="173"/>
                  </a:cubicBezTo>
                  <a:cubicBezTo>
                    <a:pt x="0" y="174"/>
                    <a:pt x="0" y="176"/>
                    <a:pt x="0" y="178"/>
                  </a:cubicBezTo>
                  <a:cubicBezTo>
                    <a:pt x="138" y="178"/>
                    <a:pt x="138" y="178"/>
                    <a:pt x="138" y="178"/>
                  </a:cubicBezTo>
                  <a:cubicBezTo>
                    <a:pt x="138" y="176"/>
                    <a:pt x="138" y="174"/>
                    <a:pt x="138" y="173"/>
                  </a:cubicBezTo>
                  <a:cubicBezTo>
                    <a:pt x="138" y="170"/>
                    <a:pt x="138" y="168"/>
                    <a:pt x="138" y="16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grpSp>
      <p:grpSp>
        <p:nvGrpSpPr>
          <p:cNvPr id="29" name="Group 49"/>
          <p:cNvGrpSpPr/>
          <p:nvPr/>
        </p:nvGrpSpPr>
        <p:grpSpPr bwMode="auto">
          <a:xfrm>
            <a:off x="5969002" y="1914941"/>
            <a:ext cx="260351" cy="357828"/>
            <a:chOff x="2820" y="838"/>
            <a:chExt cx="123" cy="169"/>
          </a:xfrm>
        </p:grpSpPr>
        <p:sp>
          <p:nvSpPr>
            <p:cNvPr id="30" name="Freeform 38"/>
            <p:cNvSpPr>
              <a:spLocks noEditPoints="1"/>
            </p:cNvSpPr>
            <p:nvPr/>
          </p:nvSpPr>
          <p:spPr bwMode="auto">
            <a:xfrm>
              <a:off x="2841" y="856"/>
              <a:ext cx="55" cy="70"/>
            </a:xfrm>
            <a:custGeom>
              <a:avLst/>
              <a:gdLst>
                <a:gd name="T0" fmla="*/ 69 w 72"/>
                <a:gd name="T1" fmla="*/ 17 h 91"/>
                <a:gd name="T2" fmla="*/ 3 w 72"/>
                <a:gd name="T3" fmla="*/ 17 h 91"/>
                <a:gd name="T4" fmla="*/ 0 w 72"/>
                <a:gd name="T5" fmla="*/ 20 h 91"/>
                <a:gd name="T6" fmla="*/ 3 w 72"/>
                <a:gd name="T7" fmla="*/ 23 h 91"/>
                <a:gd name="T8" fmla="*/ 69 w 72"/>
                <a:gd name="T9" fmla="*/ 23 h 91"/>
                <a:gd name="T10" fmla="*/ 72 w 72"/>
                <a:gd name="T11" fmla="*/ 20 h 91"/>
                <a:gd name="T12" fmla="*/ 69 w 72"/>
                <a:gd name="T13" fmla="*/ 17 h 91"/>
                <a:gd name="T14" fmla="*/ 3 w 72"/>
                <a:gd name="T15" fmla="*/ 6 h 91"/>
                <a:gd name="T16" fmla="*/ 69 w 72"/>
                <a:gd name="T17" fmla="*/ 6 h 91"/>
                <a:gd name="T18" fmla="*/ 72 w 72"/>
                <a:gd name="T19" fmla="*/ 3 h 91"/>
                <a:gd name="T20" fmla="*/ 69 w 72"/>
                <a:gd name="T21" fmla="*/ 0 h 91"/>
                <a:gd name="T22" fmla="*/ 3 w 72"/>
                <a:gd name="T23" fmla="*/ 0 h 91"/>
                <a:gd name="T24" fmla="*/ 0 w 72"/>
                <a:gd name="T25" fmla="*/ 3 h 91"/>
                <a:gd name="T26" fmla="*/ 3 w 72"/>
                <a:gd name="T27" fmla="*/ 6 h 91"/>
                <a:gd name="T28" fmla="*/ 0 w 72"/>
                <a:gd name="T29" fmla="*/ 37 h 91"/>
                <a:gd name="T30" fmla="*/ 3 w 72"/>
                <a:gd name="T31" fmla="*/ 40 h 91"/>
                <a:gd name="T32" fmla="*/ 50 w 72"/>
                <a:gd name="T33" fmla="*/ 40 h 91"/>
                <a:gd name="T34" fmla="*/ 67 w 72"/>
                <a:gd name="T35" fmla="*/ 34 h 91"/>
                <a:gd name="T36" fmla="*/ 3 w 72"/>
                <a:gd name="T37" fmla="*/ 34 h 91"/>
                <a:gd name="T38" fmla="*/ 0 w 72"/>
                <a:gd name="T39" fmla="*/ 37 h 91"/>
                <a:gd name="T40" fmla="*/ 0 w 72"/>
                <a:gd name="T41" fmla="*/ 54 h 91"/>
                <a:gd name="T42" fmla="*/ 3 w 72"/>
                <a:gd name="T43" fmla="*/ 57 h 91"/>
                <a:gd name="T44" fmla="*/ 31 w 72"/>
                <a:gd name="T45" fmla="*/ 57 h 91"/>
                <a:gd name="T46" fmla="*/ 36 w 72"/>
                <a:gd name="T47" fmla="*/ 51 h 91"/>
                <a:gd name="T48" fmla="*/ 3 w 72"/>
                <a:gd name="T49" fmla="*/ 51 h 91"/>
                <a:gd name="T50" fmla="*/ 0 w 72"/>
                <a:gd name="T51" fmla="*/ 54 h 91"/>
                <a:gd name="T52" fmla="*/ 0 w 72"/>
                <a:gd name="T53" fmla="*/ 71 h 91"/>
                <a:gd name="T54" fmla="*/ 3 w 72"/>
                <a:gd name="T55" fmla="*/ 74 h 91"/>
                <a:gd name="T56" fmla="*/ 22 w 72"/>
                <a:gd name="T57" fmla="*/ 74 h 91"/>
                <a:gd name="T58" fmla="*/ 24 w 72"/>
                <a:gd name="T59" fmla="*/ 68 h 91"/>
                <a:gd name="T60" fmla="*/ 3 w 72"/>
                <a:gd name="T61" fmla="*/ 68 h 91"/>
                <a:gd name="T62" fmla="*/ 0 w 72"/>
                <a:gd name="T63" fmla="*/ 71 h 91"/>
                <a:gd name="T64" fmla="*/ 0 w 72"/>
                <a:gd name="T65" fmla="*/ 88 h 91"/>
                <a:gd name="T66" fmla="*/ 3 w 72"/>
                <a:gd name="T67" fmla="*/ 91 h 91"/>
                <a:gd name="T68" fmla="*/ 18 w 72"/>
                <a:gd name="T69" fmla="*/ 91 h 91"/>
                <a:gd name="T70" fmla="*/ 19 w 72"/>
                <a:gd name="T71" fmla="*/ 85 h 91"/>
                <a:gd name="T72" fmla="*/ 3 w 72"/>
                <a:gd name="T73" fmla="*/ 85 h 91"/>
                <a:gd name="T74" fmla="*/ 0 w 72"/>
                <a:gd name="T75" fmla="*/ 8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2" h="91">
                  <a:moveTo>
                    <a:pt x="69" y="17"/>
                  </a:moveTo>
                  <a:cubicBezTo>
                    <a:pt x="3" y="17"/>
                    <a:pt x="3" y="17"/>
                    <a:pt x="3" y="17"/>
                  </a:cubicBezTo>
                  <a:cubicBezTo>
                    <a:pt x="1" y="17"/>
                    <a:pt x="0" y="19"/>
                    <a:pt x="0" y="20"/>
                  </a:cubicBezTo>
                  <a:cubicBezTo>
                    <a:pt x="0" y="22"/>
                    <a:pt x="1" y="23"/>
                    <a:pt x="3" y="23"/>
                  </a:cubicBezTo>
                  <a:cubicBezTo>
                    <a:pt x="69" y="23"/>
                    <a:pt x="69" y="23"/>
                    <a:pt x="69" y="23"/>
                  </a:cubicBezTo>
                  <a:cubicBezTo>
                    <a:pt x="71" y="23"/>
                    <a:pt x="72" y="22"/>
                    <a:pt x="72" y="20"/>
                  </a:cubicBezTo>
                  <a:cubicBezTo>
                    <a:pt x="72" y="19"/>
                    <a:pt x="71" y="17"/>
                    <a:pt x="69" y="17"/>
                  </a:cubicBezTo>
                  <a:close/>
                  <a:moveTo>
                    <a:pt x="3" y="6"/>
                  </a:moveTo>
                  <a:cubicBezTo>
                    <a:pt x="69" y="6"/>
                    <a:pt x="69" y="6"/>
                    <a:pt x="69" y="6"/>
                  </a:cubicBezTo>
                  <a:cubicBezTo>
                    <a:pt x="71" y="6"/>
                    <a:pt x="72" y="5"/>
                    <a:pt x="72" y="3"/>
                  </a:cubicBezTo>
                  <a:cubicBezTo>
                    <a:pt x="72" y="2"/>
                    <a:pt x="71" y="0"/>
                    <a:pt x="69" y="0"/>
                  </a:cubicBezTo>
                  <a:cubicBezTo>
                    <a:pt x="3" y="0"/>
                    <a:pt x="3" y="0"/>
                    <a:pt x="3" y="0"/>
                  </a:cubicBezTo>
                  <a:cubicBezTo>
                    <a:pt x="1" y="0"/>
                    <a:pt x="0" y="2"/>
                    <a:pt x="0" y="3"/>
                  </a:cubicBezTo>
                  <a:cubicBezTo>
                    <a:pt x="0" y="5"/>
                    <a:pt x="1" y="6"/>
                    <a:pt x="3" y="6"/>
                  </a:cubicBezTo>
                  <a:close/>
                  <a:moveTo>
                    <a:pt x="0" y="37"/>
                  </a:moveTo>
                  <a:cubicBezTo>
                    <a:pt x="0" y="39"/>
                    <a:pt x="1" y="40"/>
                    <a:pt x="3" y="40"/>
                  </a:cubicBezTo>
                  <a:cubicBezTo>
                    <a:pt x="50" y="40"/>
                    <a:pt x="50" y="40"/>
                    <a:pt x="50" y="40"/>
                  </a:cubicBezTo>
                  <a:cubicBezTo>
                    <a:pt x="56" y="37"/>
                    <a:pt x="61" y="35"/>
                    <a:pt x="67" y="34"/>
                  </a:cubicBezTo>
                  <a:cubicBezTo>
                    <a:pt x="3" y="34"/>
                    <a:pt x="3" y="34"/>
                    <a:pt x="3" y="34"/>
                  </a:cubicBezTo>
                  <a:cubicBezTo>
                    <a:pt x="1" y="34"/>
                    <a:pt x="0" y="35"/>
                    <a:pt x="0" y="37"/>
                  </a:cubicBezTo>
                  <a:close/>
                  <a:moveTo>
                    <a:pt x="0" y="54"/>
                  </a:moveTo>
                  <a:cubicBezTo>
                    <a:pt x="0" y="56"/>
                    <a:pt x="1" y="57"/>
                    <a:pt x="3" y="57"/>
                  </a:cubicBezTo>
                  <a:cubicBezTo>
                    <a:pt x="31" y="57"/>
                    <a:pt x="31" y="57"/>
                    <a:pt x="31" y="57"/>
                  </a:cubicBezTo>
                  <a:cubicBezTo>
                    <a:pt x="32" y="55"/>
                    <a:pt x="34" y="53"/>
                    <a:pt x="36" y="51"/>
                  </a:cubicBezTo>
                  <a:cubicBezTo>
                    <a:pt x="3" y="51"/>
                    <a:pt x="3" y="51"/>
                    <a:pt x="3" y="51"/>
                  </a:cubicBezTo>
                  <a:cubicBezTo>
                    <a:pt x="1" y="51"/>
                    <a:pt x="0" y="52"/>
                    <a:pt x="0" y="54"/>
                  </a:cubicBezTo>
                  <a:close/>
                  <a:moveTo>
                    <a:pt x="0" y="71"/>
                  </a:moveTo>
                  <a:cubicBezTo>
                    <a:pt x="0" y="72"/>
                    <a:pt x="1" y="74"/>
                    <a:pt x="3" y="74"/>
                  </a:cubicBezTo>
                  <a:cubicBezTo>
                    <a:pt x="22" y="74"/>
                    <a:pt x="22" y="74"/>
                    <a:pt x="22" y="74"/>
                  </a:cubicBezTo>
                  <a:cubicBezTo>
                    <a:pt x="22" y="72"/>
                    <a:pt x="23" y="70"/>
                    <a:pt x="24" y="68"/>
                  </a:cubicBezTo>
                  <a:cubicBezTo>
                    <a:pt x="3" y="68"/>
                    <a:pt x="3" y="68"/>
                    <a:pt x="3" y="68"/>
                  </a:cubicBezTo>
                  <a:cubicBezTo>
                    <a:pt x="1" y="68"/>
                    <a:pt x="0" y="69"/>
                    <a:pt x="0" y="71"/>
                  </a:cubicBezTo>
                  <a:close/>
                  <a:moveTo>
                    <a:pt x="0" y="88"/>
                  </a:moveTo>
                  <a:cubicBezTo>
                    <a:pt x="0" y="89"/>
                    <a:pt x="1" y="91"/>
                    <a:pt x="3" y="91"/>
                  </a:cubicBezTo>
                  <a:cubicBezTo>
                    <a:pt x="18" y="91"/>
                    <a:pt x="18" y="91"/>
                    <a:pt x="18" y="91"/>
                  </a:cubicBezTo>
                  <a:cubicBezTo>
                    <a:pt x="19" y="89"/>
                    <a:pt x="19" y="87"/>
                    <a:pt x="19" y="85"/>
                  </a:cubicBezTo>
                  <a:cubicBezTo>
                    <a:pt x="3" y="85"/>
                    <a:pt x="3" y="85"/>
                    <a:pt x="3" y="85"/>
                  </a:cubicBezTo>
                  <a:cubicBezTo>
                    <a:pt x="1" y="85"/>
                    <a:pt x="0" y="86"/>
                    <a:pt x="0" y="8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31" name="Freeform 39"/>
            <p:cNvSpPr>
              <a:spLocks noEditPoints="1"/>
            </p:cNvSpPr>
            <p:nvPr/>
          </p:nvSpPr>
          <p:spPr bwMode="auto">
            <a:xfrm>
              <a:off x="2860" y="887"/>
              <a:ext cx="83" cy="81"/>
            </a:xfrm>
            <a:custGeom>
              <a:avLst/>
              <a:gdLst>
                <a:gd name="T0" fmla="*/ 90 w 109"/>
                <a:gd name="T1" fmla="*/ 19 h 106"/>
                <a:gd name="T2" fmla="*/ 20 w 109"/>
                <a:gd name="T3" fmla="*/ 19 h 106"/>
                <a:gd name="T4" fmla="*/ 20 w 109"/>
                <a:gd name="T5" fmla="*/ 87 h 106"/>
                <a:gd name="T6" fmla="*/ 90 w 109"/>
                <a:gd name="T7" fmla="*/ 87 h 106"/>
                <a:gd name="T8" fmla="*/ 90 w 109"/>
                <a:gd name="T9" fmla="*/ 19 h 106"/>
                <a:gd name="T10" fmla="*/ 30 w 109"/>
                <a:gd name="T11" fmla="*/ 77 h 106"/>
                <a:gd name="T12" fmla="*/ 30 w 109"/>
                <a:gd name="T13" fmla="*/ 29 h 106"/>
                <a:gd name="T14" fmla="*/ 79 w 109"/>
                <a:gd name="T15" fmla="*/ 29 h 106"/>
                <a:gd name="T16" fmla="*/ 79 w 109"/>
                <a:gd name="T17" fmla="*/ 77 h 106"/>
                <a:gd name="T18" fmla="*/ 30 w 109"/>
                <a:gd name="T19" fmla="*/ 7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6">
                  <a:moveTo>
                    <a:pt x="90" y="19"/>
                  </a:moveTo>
                  <a:cubicBezTo>
                    <a:pt x="70" y="0"/>
                    <a:pt x="39" y="0"/>
                    <a:pt x="20" y="19"/>
                  </a:cubicBezTo>
                  <a:cubicBezTo>
                    <a:pt x="0" y="38"/>
                    <a:pt x="0" y="68"/>
                    <a:pt x="20" y="87"/>
                  </a:cubicBezTo>
                  <a:cubicBezTo>
                    <a:pt x="39" y="106"/>
                    <a:pt x="70" y="106"/>
                    <a:pt x="90" y="87"/>
                  </a:cubicBezTo>
                  <a:cubicBezTo>
                    <a:pt x="109" y="68"/>
                    <a:pt x="109" y="38"/>
                    <a:pt x="90" y="19"/>
                  </a:cubicBezTo>
                  <a:close/>
                  <a:moveTo>
                    <a:pt x="30" y="77"/>
                  </a:moveTo>
                  <a:cubicBezTo>
                    <a:pt x="17" y="64"/>
                    <a:pt x="17" y="42"/>
                    <a:pt x="30" y="29"/>
                  </a:cubicBezTo>
                  <a:cubicBezTo>
                    <a:pt x="44" y="16"/>
                    <a:pt x="66" y="16"/>
                    <a:pt x="79" y="29"/>
                  </a:cubicBezTo>
                  <a:cubicBezTo>
                    <a:pt x="92" y="42"/>
                    <a:pt x="92" y="64"/>
                    <a:pt x="79" y="77"/>
                  </a:cubicBezTo>
                  <a:cubicBezTo>
                    <a:pt x="66" y="90"/>
                    <a:pt x="44" y="90"/>
                    <a:pt x="30" y="7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32" name="Freeform 40"/>
            <p:cNvSpPr>
              <a:spLocks noEditPoints="1"/>
            </p:cNvSpPr>
            <p:nvPr/>
          </p:nvSpPr>
          <p:spPr bwMode="auto">
            <a:xfrm>
              <a:off x="2820" y="955"/>
              <a:ext cx="53" cy="52"/>
            </a:xfrm>
            <a:custGeom>
              <a:avLst/>
              <a:gdLst>
                <a:gd name="T0" fmla="*/ 65 w 69"/>
                <a:gd name="T1" fmla="*/ 4 h 68"/>
                <a:gd name="T2" fmla="*/ 51 w 69"/>
                <a:gd name="T3" fmla="*/ 4 h 68"/>
                <a:gd name="T4" fmla="*/ 51 w 69"/>
                <a:gd name="T5" fmla="*/ 4 h 68"/>
                <a:gd name="T6" fmla="*/ 65 w 69"/>
                <a:gd name="T7" fmla="*/ 18 h 68"/>
                <a:gd name="T8" fmla="*/ 65 w 69"/>
                <a:gd name="T9" fmla="*/ 18 h 68"/>
                <a:gd name="T10" fmla="*/ 65 w 69"/>
                <a:gd name="T11" fmla="*/ 4 h 68"/>
                <a:gd name="T12" fmla="*/ 4 w 69"/>
                <a:gd name="T13" fmla="*/ 50 h 68"/>
                <a:gd name="T14" fmla="*/ 4 w 69"/>
                <a:gd name="T15" fmla="*/ 64 h 68"/>
                <a:gd name="T16" fmla="*/ 18 w 69"/>
                <a:gd name="T17" fmla="*/ 64 h 68"/>
                <a:gd name="T18" fmla="*/ 60 w 69"/>
                <a:gd name="T19" fmla="*/ 23 h 68"/>
                <a:gd name="T20" fmla="*/ 46 w 69"/>
                <a:gd name="T21" fmla="*/ 9 h 68"/>
                <a:gd name="T22" fmla="*/ 4 w 69"/>
                <a:gd name="T23"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8">
                  <a:moveTo>
                    <a:pt x="65" y="4"/>
                  </a:moveTo>
                  <a:cubicBezTo>
                    <a:pt x="61" y="0"/>
                    <a:pt x="55" y="0"/>
                    <a:pt x="51" y="4"/>
                  </a:cubicBezTo>
                  <a:cubicBezTo>
                    <a:pt x="51" y="4"/>
                    <a:pt x="51" y="4"/>
                    <a:pt x="51" y="4"/>
                  </a:cubicBezTo>
                  <a:cubicBezTo>
                    <a:pt x="65" y="18"/>
                    <a:pt x="65" y="18"/>
                    <a:pt x="65" y="18"/>
                  </a:cubicBezTo>
                  <a:cubicBezTo>
                    <a:pt x="65" y="18"/>
                    <a:pt x="65" y="18"/>
                    <a:pt x="65" y="18"/>
                  </a:cubicBezTo>
                  <a:cubicBezTo>
                    <a:pt x="69" y="14"/>
                    <a:pt x="69" y="8"/>
                    <a:pt x="65" y="4"/>
                  </a:cubicBezTo>
                  <a:close/>
                  <a:moveTo>
                    <a:pt x="4" y="50"/>
                  </a:moveTo>
                  <a:cubicBezTo>
                    <a:pt x="0" y="54"/>
                    <a:pt x="0" y="60"/>
                    <a:pt x="4" y="64"/>
                  </a:cubicBezTo>
                  <a:cubicBezTo>
                    <a:pt x="8" y="68"/>
                    <a:pt x="14" y="68"/>
                    <a:pt x="18" y="64"/>
                  </a:cubicBezTo>
                  <a:cubicBezTo>
                    <a:pt x="60" y="23"/>
                    <a:pt x="60" y="23"/>
                    <a:pt x="60" y="23"/>
                  </a:cubicBezTo>
                  <a:cubicBezTo>
                    <a:pt x="46" y="9"/>
                    <a:pt x="46" y="9"/>
                    <a:pt x="46" y="9"/>
                  </a:cubicBezTo>
                  <a:lnTo>
                    <a:pt x="4" y="5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34" name="Freeform 41"/>
            <p:cNvSpPr/>
            <p:nvPr/>
          </p:nvSpPr>
          <p:spPr bwMode="auto">
            <a:xfrm>
              <a:off x="2823" y="838"/>
              <a:ext cx="91" cy="104"/>
            </a:xfrm>
            <a:custGeom>
              <a:avLst/>
              <a:gdLst>
                <a:gd name="T0" fmla="*/ 57 w 119"/>
                <a:gd name="T1" fmla="*/ 125 h 136"/>
                <a:gd name="T2" fmla="*/ 18 w 119"/>
                <a:gd name="T3" fmla="*/ 125 h 136"/>
                <a:gd name="T4" fmla="*/ 11 w 119"/>
                <a:gd name="T5" fmla="*/ 119 h 136"/>
                <a:gd name="T6" fmla="*/ 11 w 119"/>
                <a:gd name="T7" fmla="*/ 18 h 136"/>
                <a:gd name="T8" fmla="*/ 18 w 119"/>
                <a:gd name="T9" fmla="*/ 12 h 136"/>
                <a:gd name="T10" fmla="*/ 100 w 119"/>
                <a:gd name="T11" fmla="*/ 12 h 136"/>
                <a:gd name="T12" fmla="*/ 107 w 119"/>
                <a:gd name="T13" fmla="*/ 18 h 136"/>
                <a:gd name="T14" fmla="*/ 107 w 119"/>
                <a:gd name="T15" fmla="*/ 71 h 136"/>
                <a:gd name="T16" fmla="*/ 119 w 119"/>
                <a:gd name="T17" fmla="*/ 73 h 136"/>
                <a:gd name="T18" fmla="*/ 119 w 119"/>
                <a:gd name="T19" fmla="*/ 18 h 136"/>
                <a:gd name="T20" fmla="*/ 100 w 119"/>
                <a:gd name="T21" fmla="*/ 0 h 136"/>
                <a:gd name="T22" fmla="*/ 18 w 119"/>
                <a:gd name="T23" fmla="*/ 0 h 136"/>
                <a:gd name="T24" fmla="*/ 0 w 119"/>
                <a:gd name="T25" fmla="*/ 18 h 136"/>
                <a:gd name="T26" fmla="*/ 0 w 119"/>
                <a:gd name="T27" fmla="*/ 119 h 136"/>
                <a:gd name="T28" fmla="*/ 18 w 119"/>
                <a:gd name="T29" fmla="*/ 136 h 136"/>
                <a:gd name="T30" fmla="*/ 61 w 119"/>
                <a:gd name="T31" fmla="*/ 136 h 136"/>
                <a:gd name="T32" fmla="*/ 57 w 119"/>
                <a:gd name="T33" fmla="*/ 12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9" h="136">
                  <a:moveTo>
                    <a:pt x="57" y="125"/>
                  </a:moveTo>
                  <a:cubicBezTo>
                    <a:pt x="18" y="125"/>
                    <a:pt x="18" y="125"/>
                    <a:pt x="18" y="125"/>
                  </a:cubicBezTo>
                  <a:cubicBezTo>
                    <a:pt x="14" y="125"/>
                    <a:pt x="11" y="122"/>
                    <a:pt x="11" y="119"/>
                  </a:cubicBezTo>
                  <a:cubicBezTo>
                    <a:pt x="11" y="18"/>
                    <a:pt x="11" y="18"/>
                    <a:pt x="11" y="18"/>
                  </a:cubicBezTo>
                  <a:cubicBezTo>
                    <a:pt x="11" y="15"/>
                    <a:pt x="14" y="12"/>
                    <a:pt x="18" y="12"/>
                  </a:cubicBezTo>
                  <a:cubicBezTo>
                    <a:pt x="100" y="12"/>
                    <a:pt x="100" y="12"/>
                    <a:pt x="100" y="12"/>
                  </a:cubicBezTo>
                  <a:cubicBezTo>
                    <a:pt x="104" y="12"/>
                    <a:pt x="107" y="15"/>
                    <a:pt x="107" y="18"/>
                  </a:cubicBezTo>
                  <a:cubicBezTo>
                    <a:pt x="107" y="71"/>
                    <a:pt x="107" y="71"/>
                    <a:pt x="107" y="71"/>
                  </a:cubicBezTo>
                  <a:cubicBezTo>
                    <a:pt x="111" y="71"/>
                    <a:pt x="115" y="72"/>
                    <a:pt x="119" y="73"/>
                  </a:cubicBezTo>
                  <a:cubicBezTo>
                    <a:pt x="119" y="18"/>
                    <a:pt x="119" y="18"/>
                    <a:pt x="119" y="18"/>
                  </a:cubicBezTo>
                  <a:cubicBezTo>
                    <a:pt x="119" y="8"/>
                    <a:pt x="111" y="0"/>
                    <a:pt x="100" y="0"/>
                  </a:cubicBezTo>
                  <a:cubicBezTo>
                    <a:pt x="18" y="0"/>
                    <a:pt x="18" y="0"/>
                    <a:pt x="18" y="0"/>
                  </a:cubicBezTo>
                  <a:cubicBezTo>
                    <a:pt x="8" y="0"/>
                    <a:pt x="0" y="8"/>
                    <a:pt x="0" y="18"/>
                  </a:cubicBezTo>
                  <a:cubicBezTo>
                    <a:pt x="0" y="119"/>
                    <a:pt x="0" y="119"/>
                    <a:pt x="0" y="119"/>
                  </a:cubicBezTo>
                  <a:cubicBezTo>
                    <a:pt x="0" y="128"/>
                    <a:pt x="8" y="136"/>
                    <a:pt x="18" y="136"/>
                  </a:cubicBezTo>
                  <a:cubicBezTo>
                    <a:pt x="61" y="136"/>
                    <a:pt x="61" y="136"/>
                    <a:pt x="61" y="136"/>
                  </a:cubicBezTo>
                  <a:cubicBezTo>
                    <a:pt x="59" y="133"/>
                    <a:pt x="58" y="129"/>
                    <a:pt x="57" y="12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grpSp>
      <p:grpSp>
        <p:nvGrpSpPr>
          <p:cNvPr id="47" name="Group 51"/>
          <p:cNvGrpSpPr/>
          <p:nvPr/>
        </p:nvGrpSpPr>
        <p:grpSpPr bwMode="auto">
          <a:xfrm>
            <a:off x="5928784" y="4332921"/>
            <a:ext cx="287867" cy="232905"/>
            <a:chOff x="2801" y="1980"/>
            <a:chExt cx="136" cy="110"/>
          </a:xfrm>
        </p:grpSpPr>
        <p:sp>
          <p:nvSpPr>
            <p:cNvPr id="49" name="Freeform 42"/>
            <p:cNvSpPr>
              <a:spLocks noEditPoints="1"/>
            </p:cNvSpPr>
            <p:nvPr/>
          </p:nvSpPr>
          <p:spPr bwMode="auto">
            <a:xfrm>
              <a:off x="2801" y="2016"/>
              <a:ext cx="122" cy="74"/>
            </a:xfrm>
            <a:custGeom>
              <a:avLst/>
              <a:gdLst>
                <a:gd name="T0" fmla="*/ 34 w 122"/>
                <a:gd name="T1" fmla="*/ 28 h 74"/>
                <a:gd name="T2" fmla="*/ 34 w 122"/>
                <a:gd name="T3" fmla="*/ 74 h 74"/>
                <a:gd name="T4" fmla="*/ 54 w 122"/>
                <a:gd name="T5" fmla="*/ 74 h 74"/>
                <a:gd name="T6" fmla="*/ 54 w 122"/>
                <a:gd name="T7" fmla="*/ 29 h 74"/>
                <a:gd name="T8" fmla="*/ 44 w 122"/>
                <a:gd name="T9" fmla="*/ 20 h 74"/>
                <a:gd name="T10" fmla="*/ 34 w 122"/>
                <a:gd name="T11" fmla="*/ 28 h 74"/>
                <a:gd name="T12" fmla="*/ 0 w 122"/>
                <a:gd name="T13" fmla="*/ 74 h 74"/>
                <a:gd name="T14" fmla="*/ 20 w 122"/>
                <a:gd name="T15" fmla="*/ 74 h 74"/>
                <a:gd name="T16" fmla="*/ 20 w 122"/>
                <a:gd name="T17" fmla="*/ 39 h 74"/>
                <a:gd name="T18" fmla="*/ 0 w 122"/>
                <a:gd name="T19" fmla="*/ 56 h 74"/>
                <a:gd name="T20" fmla="*/ 0 w 122"/>
                <a:gd name="T21" fmla="*/ 74 h 74"/>
                <a:gd name="T22" fmla="*/ 102 w 122"/>
                <a:gd name="T23" fmla="*/ 18 h 74"/>
                <a:gd name="T24" fmla="*/ 102 w 122"/>
                <a:gd name="T25" fmla="*/ 74 h 74"/>
                <a:gd name="T26" fmla="*/ 122 w 122"/>
                <a:gd name="T27" fmla="*/ 74 h 74"/>
                <a:gd name="T28" fmla="*/ 122 w 122"/>
                <a:gd name="T29" fmla="*/ 0 h 74"/>
                <a:gd name="T30" fmla="*/ 102 w 122"/>
                <a:gd name="T31" fmla="*/ 18 h 74"/>
                <a:gd name="T32" fmla="*/ 67 w 122"/>
                <a:gd name="T33" fmla="*/ 40 h 74"/>
                <a:gd name="T34" fmla="*/ 67 w 122"/>
                <a:gd name="T35" fmla="*/ 74 h 74"/>
                <a:gd name="T36" fmla="*/ 88 w 122"/>
                <a:gd name="T37" fmla="*/ 74 h 74"/>
                <a:gd name="T38" fmla="*/ 88 w 122"/>
                <a:gd name="T39" fmla="*/ 29 h 74"/>
                <a:gd name="T40" fmla="*/ 72 w 122"/>
                <a:gd name="T41" fmla="*/ 43 h 74"/>
                <a:gd name="T42" fmla="*/ 67 w 122"/>
                <a:gd name="T43" fmla="*/ 4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2" h="74">
                  <a:moveTo>
                    <a:pt x="34" y="28"/>
                  </a:moveTo>
                  <a:lnTo>
                    <a:pt x="34" y="74"/>
                  </a:lnTo>
                  <a:lnTo>
                    <a:pt x="54" y="74"/>
                  </a:lnTo>
                  <a:lnTo>
                    <a:pt x="54" y="29"/>
                  </a:lnTo>
                  <a:lnTo>
                    <a:pt x="44" y="20"/>
                  </a:lnTo>
                  <a:lnTo>
                    <a:pt x="34" y="28"/>
                  </a:lnTo>
                  <a:close/>
                  <a:moveTo>
                    <a:pt x="0" y="74"/>
                  </a:moveTo>
                  <a:lnTo>
                    <a:pt x="20" y="74"/>
                  </a:lnTo>
                  <a:lnTo>
                    <a:pt x="20" y="39"/>
                  </a:lnTo>
                  <a:lnTo>
                    <a:pt x="0" y="56"/>
                  </a:lnTo>
                  <a:lnTo>
                    <a:pt x="0" y="74"/>
                  </a:lnTo>
                  <a:close/>
                  <a:moveTo>
                    <a:pt x="102" y="18"/>
                  </a:moveTo>
                  <a:lnTo>
                    <a:pt x="102" y="74"/>
                  </a:lnTo>
                  <a:lnTo>
                    <a:pt x="122" y="74"/>
                  </a:lnTo>
                  <a:lnTo>
                    <a:pt x="122" y="0"/>
                  </a:lnTo>
                  <a:lnTo>
                    <a:pt x="102" y="18"/>
                  </a:lnTo>
                  <a:close/>
                  <a:moveTo>
                    <a:pt x="67" y="40"/>
                  </a:moveTo>
                  <a:lnTo>
                    <a:pt x="67" y="74"/>
                  </a:lnTo>
                  <a:lnTo>
                    <a:pt x="88" y="74"/>
                  </a:lnTo>
                  <a:lnTo>
                    <a:pt x="88" y="29"/>
                  </a:lnTo>
                  <a:lnTo>
                    <a:pt x="72" y="43"/>
                  </a:lnTo>
                  <a:lnTo>
                    <a:pt x="67" y="4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50" name="Freeform 43"/>
            <p:cNvSpPr/>
            <p:nvPr/>
          </p:nvSpPr>
          <p:spPr bwMode="auto">
            <a:xfrm>
              <a:off x="2801" y="1980"/>
              <a:ext cx="136" cy="79"/>
            </a:xfrm>
            <a:custGeom>
              <a:avLst/>
              <a:gdLst>
                <a:gd name="T0" fmla="*/ 136 w 136"/>
                <a:gd name="T1" fmla="*/ 0 h 79"/>
                <a:gd name="T2" fmla="*/ 96 w 136"/>
                <a:gd name="T3" fmla="*/ 0 h 79"/>
                <a:gd name="T4" fmla="*/ 113 w 136"/>
                <a:gd name="T5" fmla="*/ 16 h 79"/>
                <a:gd name="T6" fmla="*/ 72 w 136"/>
                <a:gd name="T7" fmla="*/ 52 h 79"/>
                <a:gd name="T8" fmla="*/ 44 w 136"/>
                <a:gd name="T9" fmla="*/ 28 h 79"/>
                <a:gd name="T10" fmla="*/ 0 w 136"/>
                <a:gd name="T11" fmla="*/ 64 h 79"/>
                <a:gd name="T12" fmla="*/ 0 w 136"/>
                <a:gd name="T13" fmla="*/ 79 h 79"/>
                <a:gd name="T14" fmla="*/ 44 w 136"/>
                <a:gd name="T15" fmla="*/ 43 h 79"/>
                <a:gd name="T16" fmla="*/ 72 w 136"/>
                <a:gd name="T17" fmla="*/ 67 h 79"/>
                <a:gd name="T18" fmla="*/ 122 w 136"/>
                <a:gd name="T19" fmla="*/ 25 h 79"/>
                <a:gd name="T20" fmla="*/ 136 w 136"/>
                <a:gd name="T21" fmla="*/ 38 h 79"/>
                <a:gd name="T22" fmla="*/ 136 w 136"/>
                <a:gd name="T23"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6" h="79">
                  <a:moveTo>
                    <a:pt x="136" y="0"/>
                  </a:moveTo>
                  <a:lnTo>
                    <a:pt x="96" y="0"/>
                  </a:lnTo>
                  <a:lnTo>
                    <a:pt x="113" y="16"/>
                  </a:lnTo>
                  <a:lnTo>
                    <a:pt x="72" y="52"/>
                  </a:lnTo>
                  <a:lnTo>
                    <a:pt x="44" y="28"/>
                  </a:lnTo>
                  <a:lnTo>
                    <a:pt x="0" y="64"/>
                  </a:lnTo>
                  <a:lnTo>
                    <a:pt x="0" y="79"/>
                  </a:lnTo>
                  <a:lnTo>
                    <a:pt x="44" y="43"/>
                  </a:lnTo>
                  <a:lnTo>
                    <a:pt x="72" y="67"/>
                  </a:lnTo>
                  <a:lnTo>
                    <a:pt x="122" y="25"/>
                  </a:lnTo>
                  <a:lnTo>
                    <a:pt x="136" y="38"/>
                  </a:lnTo>
                  <a:lnTo>
                    <a:pt x="136"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grpSp>
      <p:grpSp>
        <p:nvGrpSpPr>
          <p:cNvPr id="51" name="Group 52"/>
          <p:cNvGrpSpPr/>
          <p:nvPr/>
        </p:nvGrpSpPr>
        <p:grpSpPr bwMode="auto">
          <a:xfrm>
            <a:off x="5988051" y="5469922"/>
            <a:ext cx="237067" cy="323949"/>
            <a:chOff x="2829" y="2517"/>
            <a:chExt cx="112" cy="153"/>
          </a:xfrm>
        </p:grpSpPr>
        <p:sp>
          <p:nvSpPr>
            <p:cNvPr id="53" name="Freeform 44"/>
            <p:cNvSpPr>
              <a:spLocks noEditPoints="1"/>
            </p:cNvSpPr>
            <p:nvPr/>
          </p:nvSpPr>
          <p:spPr bwMode="auto">
            <a:xfrm>
              <a:off x="2829" y="2517"/>
              <a:ext cx="112" cy="153"/>
            </a:xfrm>
            <a:custGeom>
              <a:avLst/>
              <a:gdLst>
                <a:gd name="T0" fmla="*/ 112 w 112"/>
                <a:gd name="T1" fmla="*/ 30 h 153"/>
                <a:gd name="T2" fmla="*/ 82 w 112"/>
                <a:gd name="T3" fmla="*/ 0 h 153"/>
                <a:gd name="T4" fmla="*/ 0 w 112"/>
                <a:gd name="T5" fmla="*/ 0 h 153"/>
                <a:gd name="T6" fmla="*/ 0 w 112"/>
                <a:gd name="T7" fmla="*/ 153 h 153"/>
                <a:gd name="T8" fmla="*/ 112 w 112"/>
                <a:gd name="T9" fmla="*/ 153 h 153"/>
                <a:gd name="T10" fmla="*/ 112 w 112"/>
                <a:gd name="T11" fmla="*/ 30 h 153"/>
                <a:gd name="T12" fmla="*/ 99 w 112"/>
                <a:gd name="T13" fmla="*/ 34 h 153"/>
                <a:gd name="T14" fmla="*/ 79 w 112"/>
                <a:gd name="T15" fmla="*/ 34 h 153"/>
                <a:gd name="T16" fmla="*/ 79 w 112"/>
                <a:gd name="T17" fmla="*/ 14 h 153"/>
                <a:gd name="T18" fmla="*/ 99 w 112"/>
                <a:gd name="T19" fmla="*/ 34 h 153"/>
                <a:gd name="T20" fmla="*/ 99 w 112"/>
                <a:gd name="T21" fmla="*/ 141 h 153"/>
                <a:gd name="T22" fmla="*/ 12 w 112"/>
                <a:gd name="T23" fmla="*/ 141 h 153"/>
                <a:gd name="T24" fmla="*/ 12 w 112"/>
                <a:gd name="T25" fmla="*/ 12 h 153"/>
                <a:gd name="T26" fmla="*/ 67 w 112"/>
                <a:gd name="T27" fmla="*/ 12 h 153"/>
                <a:gd name="T28" fmla="*/ 67 w 112"/>
                <a:gd name="T29" fmla="*/ 46 h 153"/>
                <a:gd name="T30" fmla="*/ 99 w 112"/>
                <a:gd name="T31" fmla="*/ 46 h 153"/>
                <a:gd name="T32" fmla="*/ 99 w 112"/>
                <a:gd name="T33" fmla="*/ 14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153">
                  <a:moveTo>
                    <a:pt x="112" y="30"/>
                  </a:moveTo>
                  <a:lnTo>
                    <a:pt x="82" y="0"/>
                  </a:lnTo>
                  <a:lnTo>
                    <a:pt x="0" y="0"/>
                  </a:lnTo>
                  <a:lnTo>
                    <a:pt x="0" y="153"/>
                  </a:lnTo>
                  <a:lnTo>
                    <a:pt x="112" y="153"/>
                  </a:lnTo>
                  <a:lnTo>
                    <a:pt x="112" y="30"/>
                  </a:lnTo>
                  <a:close/>
                  <a:moveTo>
                    <a:pt x="99" y="34"/>
                  </a:moveTo>
                  <a:lnTo>
                    <a:pt x="79" y="34"/>
                  </a:lnTo>
                  <a:lnTo>
                    <a:pt x="79" y="14"/>
                  </a:lnTo>
                  <a:lnTo>
                    <a:pt x="99" y="34"/>
                  </a:lnTo>
                  <a:close/>
                  <a:moveTo>
                    <a:pt x="99" y="141"/>
                  </a:moveTo>
                  <a:lnTo>
                    <a:pt x="12" y="141"/>
                  </a:lnTo>
                  <a:lnTo>
                    <a:pt x="12" y="12"/>
                  </a:lnTo>
                  <a:lnTo>
                    <a:pt x="67" y="12"/>
                  </a:lnTo>
                  <a:lnTo>
                    <a:pt x="67" y="46"/>
                  </a:lnTo>
                  <a:lnTo>
                    <a:pt x="99" y="46"/>
                  </a:lnTo>
                  <a:lnTo>
                    <a:pt x="99" y="14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54" name="Rectangle 45"/>
            <p:cNvSpPr>
              <a:spLocks noChangeArrowheads="1"/>
            </p:cNvSpPr>
            <p:nvPr/>
          </p:nvSpPr>
          <p:spPr bwMode="auto">
            <a:xfrm>
              <a:off x="2850" y="2557"/>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prstClr val="black"/>
                </a:solidFill>
                <a:cs typeface="+mn-ea"/>
                <a:sym typeface="+mn-lt"/>
              </a:endParaRPr>
            </a:p>
          </p:txBody>
        </p:sp>
        <p:sp>
          <p:nvSpPr>
            <p:cNvPr id="55" name="Rectangle 46"/>
            <p:cNvSpPr>
              <a:spLocks noChangeArrowheads="1"/>
            </p:cNvSpPr>
            <p:nvPr/>
          </p:nvSpPr>
          <p:spPr bwMode="auto">
            <a:xfrm>
              <a:off x="2850" y="2579"/>
              <a:ext cx="70" cy="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prstClr val="black"/>
                </a:solidFill>
                <a:cs typeface="+mn-ea"/>
                <a:sym typeface="+mn-lt"/>
              </a:endParaRPr>
            </a:p>
          </p:txBody>
        </p:sp>
        <p:sp>
          <p:nvSpPr>
            <p:cNvPr id="56" name="Rectangle 47"/>
            <p:cNvSpPr>
              <a:spLocks noChangeArrowheads="1"/>
            </p:cNvSpPr>
            <p:nvPr/>
          </p:nvSpPr>
          <p:spPr bwMode="auto">
            <a:xfrm>
              <a:off x="2850" y="2602"/>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prstClr val="black"/>
                </a:solidFill>
                <a:cs typeface="+mn-ea"/>
                <a:sym typeface="+mn-lt"/>
              </a:endParaRPr>
            </a:p>
          </p:txBody>
        </p:sp>
        <p:sp>
          <p:nvSpPr>
            <p:cNvPr id="57" name="Rectangle 48"/>
            <p:cNvSpPr>
              <a:spLocks noChangeArrowheads="1"/>
            </p:cNvSpPr>
            <p:nvPr/>
          </p:nvSpPr>
          <p:spPr bwMode="auto">
            <a:xfrm>
              <a:off x="2850" y="2625"/>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prstClr val="black"/>
                </a:solidFill>
                <a:cs typeface="+mn-ea"/>
                <a:sym typeface="+mn-lt"/>
              </a:endParaRPr>
            </a:p>
          </p:txBody>
        </p:sp>
      </p:grpSp>
      <p:sp>
        <p:nvSpPr>
          <p:cNvPr id="58" name="Rectangle 53"/>
          <p:cNvSpPr>
            <a:spLocks noChangeArrowheads="1"/>
          </p:cNvSpPr>
          <p:nvPr/>
        </p:nvSpPr>
        <p:spPr bwMode="auto">
          <a:xfrm>
            <a:off x="7247467" y="1380203"/>
            <a:ext cx="3937000" cy="1402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panose="020B0604020202020204" pitchFamily="34" charset="0"/>
              <a:buNone/>
            </a:pPr>
            <a:r>
              <a:rPr sz="2000" b="1" dirty="0">
                <a:solidFill>
                  <a:schemeClr val="tx1"/>
                </a:solidFill>
                <a:cs typeface="+mn-ea"/>
                <a:sym typeface="+mn-lt"/>
              </a:rPr>
              <a:t>“微服务”</a:t>
            </a:r>
            <a:endParaRPr sz="2000" b="1" dirty="0">
              <a:solidFill>
                <a:schemeClr val="tx1"/>
              </a:solidFill>
              <a:cs typeface="+mn-ea"/>
              <a:sym typeface="+mn-lt"/>
            </a:endParaRPr>
          </a:p>
          <a:p>
            <a:pPr>
              <a:lnSpc>
                <a:spcPct val="120000"/>
              </a:lnSpc>
              <a:buFont typeface="Arial" panose="020B0604020202020204" pitchFamily="34" charset="0"/>
              <a:buNone/>
            </a:pPr>
            <a:r>
              <a:rPr lang="zh-CN" sz="1400" dirty="0">
                <a:solidFill>
                  <a:schemeClr val="tx1"/>
                </a:solidFill>
                <a:cs typeface="+mn-ea"/>
                <a:sym typeface="+mn-lt"/>
              </a:rPr>
              <a:t>九大特性：1.服务组件化；2.按业务组织团队；3.做“产品”的态度；4.智能端点与哑管道；5.去中心化治理；6.去中心化管理数据；7.基础设施自动化；8.容错设计；9.演进式设计。</a:t>
            </a:r>
            <a:endParaRPr lang="zh-CN" sz="1400" dirty="0">
              <a:solidFill>
                <a:schemeClr val="tx1"/>
              </a:solidFill>
              <a:cs typeface="+mn-ea"/>
              <a:sym typeface="+mn-lt"/>
            </a:endParaRPr>
          </a:p>
        </p:txBody>
      </p:sp>
      <p:sp>
        <p:nvSpPr>
          <p:cNvPr id="59" name="Rectangle 54"/>
          <p:cNvSpPr>
            <a:spLocks noChangeArrowheads="1"/>
          </p:cNvSpPr>
          <p:nvPr/>
        </p:nvSpPr>
        <p:spPr bwMode="auto">
          <a:xfrm>
            <a:off x="7247467" y="3843883"/>
            <a:ext cx="3937000" cy="1144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panose="020B0604020202020204" pitchFamily="34" charset="0"/>
              <a:buNone/>
            </a:pPr>
            <a:r>
              <a:rPr sz="2000" b="1" dirty="0">
                <a:solidFill>
                  <a:schemeClr val="tx1"/>
                </a:solidFill>
                <a:cs typeface="+mn-ea"/>
                <a:sym typeface="+mn-lt"/>
              </a:rPr>
              <a:t>新型云件PasS平台</a:t>
            </a:r>
            <a:endParaRPr sz="2000" b="1" dirty="0">
              <a:solidFill>
                <a:schemeClr val="tx1"/>
              </a:solidFill>
              <a:cs typeface="+mn-ea"/>
              <a:sym typeface="+mn-lt"/>
            </a:endParaRPr>
          </a:p>
          <a:p>
            <a:pPr>
              <a:lnSpc>
                <a:spcPct val="120000"/>
              </a:lnSpc>
              <a:buFont typeface="Arial" panose="020B0604020202020204" pitchFamily="34" charset="0"/>
              <a:buNone/>
            </a:pPr>
            <a:r>
              <a:rPr sz="1400" dirty="0">
                <a:solidFill>
                  <a:schemeClr val="tx1"/>
                </a:solidFill>
                <a:cs typeface="+mn-ea"/>
                <a:sym typeface="+mn-lt"/>
              </a:rPr>
              <a:t>同济大学也研究了一种基于轻量级容器技术和微服务架构的新型云件PasS平台，该平台实现了将传统软件在不修改的情况下直接部署到云端运行的功能。</a:t>
            </a:r>
            <a:endParaRPr sz="1400" dirty="0">
              <a:solidFill>
                <a:schemeClr val="tx1"/>
              </a:solidFill>
              <a:cs typeface="+mn-ea"/>
              <a:sym typeface="+mn-lt"/>
            </a:endParaRPr>
          </a:p>
        </p:txBody>
      </p:sp>
      <p:sp>
        <p:nvSpPr>
          <p:cNvPr id="60" name="Rectangle 55"/>
          <p:cNvSpPr>
            <a:spLocks noChangeArrowheads="1"/>
          </p:cNvSpPr>
          <p:nvPr/>
        </p:nvSpPr>
        <p:spPr bwMode="auto">
          <a:xfrm>
            <a:off x="1030817" y="2434248"/>
            <a:ext cx="3937000" cy="1661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buFont typeface="Arial" panose="020B0604020202020204" pitchFamily="34" charset="0"/>
              <a:buNone/>
            </a:pPr>
            <a:r>
              <a:rPr lang="en-US" altLang="zh-CN" sz="2000" b="1" dirty="0">
                <a:cs typeface="+mn-ea"/>
                <a:sym typeface="+mn-lt"/>
              </a:rPr>
              <a:t>各种解决方案和开源框架</a:t>
            </a:r>
            <a:endParaRPr lang="en-US" altLang="zh-CN" sz="2000" b="1" dirty="0">
              <a:cs typeface="+mn-ea"/>
              <a:sym typeface="+mn-lt"/>
            </a:endParaRPr>
          </a:p>
          <a:p>
            <a:pPr algn="r">
              <a:lnSpc>
                <a:spcPct val="120000"/>
              </a:lnSpc>
              <a:buFont typeface="Arial" panose="020B0604020202020204" pitchFamily="34" charset="0"/>
              <a:buNone/>
            </a:pPr>
            <a:r>
              <a:rPr sz="1400" dirty="0">
                <a:solidFill>
                  <a:schemeClr val="tx1"/>
                </a:solidFill>
                <a:cs typeface="+mn-ea"/>
                <a:sym typeface="+mn-lt"/>
              </a:rPr>
              <a:t>服务治理</a:t>
            </a:r>
            <a:r>
              <a:rPr lang="zh-CN" sz="1400" dirty="0">
                <a:solidFill>
                  <a:schemeClr val="tx1"/>
                </a:solidFill>
                <a:cs typeface="+mn-ea"/>
                <a:sym typeface="+mn-lt"/>
              </a:rPr>
              <a:t>：</a:t>
            </a:r>
            <a:r>
              <a:rPr sz="1400" dirty="0">
                <a:solidFill>
                  <a:schemeClr val="tx1"/>
                </a:solidFill>
                <a:cs typeface="+mn-ea"/>
                <a:sym typeface="+mn-lt"/>
              </a:rPr>
              <a:t>Dubbo，DubboX，Eureka等</a:t>
            </a:r>
            <a:r>
              <a:rPr lang="zh-CN" sz="1400" dirty="0">
                <a:solidFill>
                  <a:schemeClr val="tx1"/>
                </a:solidFill>
                <a:cs typeface="+mn-ea"/>
                <a:sym typeface="+mn-lt"/>
              </a:rPr>
              <a:t>；</a:t>
            </a:r>
            <a:endParaRPr lang="zh-CN" sz="1400" dirty="0">
              <a:solidFill>
                <a:schemeClr val="tx1"/>
              </a:solidFill>
              <a:cs typeface="+mn-ea"/>
              <a:sym typeface="+mn-lt"/>
            </a:endParaRPr>
          </a:p>
          <a:p>
            <a:pPr algn="r">
              <a:lnSpc>
                <a:spcPct val="120000"/>
              </a:lnSpc>
              <a:buFont typeface="Arial" panose="020B0604020202020204" pitchFamily="34" charset="0"/>
              <a:buNone/>
            </a:pPr>
            <a:r>
              <a:rPr sz="1400" dirty="0">
                <a:solidFill>
                  <a:schemeClr val="tx1"/>
                </a:solidFill>
                <a:cs typeface="+mn-ea"/>
                <a:sym typeface="+mn-lt"/>
              </a:rPr>
              <a:t>分布式配置管理</a:t>
            </a:r>
            <a:r>
              <a:rPr lang="zh-CN" sz="1400" dirty="0">
                <a:solidFill>
                  <a:schemeClr val="tx1"/>
                </a:solidFill>
                <a:cs typeface="+mn-ea"/>
                <a:sym typeface="+mn-lt"/>
              </a:rPr>
              <a:t>：</a:t>
            </a:r>
            <a:r>
              <a:rPr sz="1400" dirty="0">
                <a:solidFill>
                  <a:schemeClr val="tx1"/>
                </a:solidFill>
                <a:cs typeface="+mn-ea"/>
                <a:sym typeface="+mn-lt"/>
              </a:rPr>
              <a:t>Disconf，Archaius，Config等</a:t>
            </a:r>
            <a:r>
              <a:rPr lang="zh-CN" sz="1400" dirty="0">
                <a:solidFill>
                  <a:schemeClr val="tx1"/>
                </a:solidFill>
                <a:cs typeface="+mn-ea"/>
                <a:sym typeface="+mn-lt"/>
              </a:rPr>
              <a:t>；</a:t>
            </a:r>
            <a:endParaRPr lang="zh-CN" sz="1400" dirty="0">
              <a:solidFill>
                <a:schemeClr val="tx1"/>
              </a:solidFill>
              <a:cs typeface="+mn-ea"/>
              <a:sym typeface="+mn-lt"/>
            </a:endParaRPr>
          </a:p>
          <a:p>
            <a:pPr algn="r">
              <a:lnSpc>
                <a:spcPct val="120000"/>
              </a:lnSpc>
              <a:buFont typeface="Arial" panose="020B0604020202020204" pitchFamily="34" charset="0"/>
              <a:buNone/>
            </a:pPr>
            <a:r>
              <a:rPr sz="1400" dirty="0">
                <a:solidFill>
                  <a:schemeClr val="tx1"/>
                </a:solidFill>
                <a:cs typeface="+mn-ea"/>
                <a:sym typeface="+mn-lt"/>
              </a:rPr>
              <a:t>批量任务方面</a:t>
            </a:r>
            <a:r>
              <a:rPr lang="zh-CN" sz="1400" dirty="0">
                <a:solidFill>
                  <a:schemeClr val="tx1"/>
                </a:solidFill>
                <a:cs typeface="+mn-ea"/>
                <a:sym typeface="+mn-lt"/>
              </a:rPr>
              <a:t>：</a:t>
            </a:r>
            <a:r>
              <a:rPr sz="1400" dirty="0">
                <a:solidFill>
                  <a:schemeClr val="tx1"/>
                </a:solidFill>
                <a:cs typeface="+mn-ea"/>
                <a:sym typeface="+mn-lt"/>
              </a:rPr>
              <a:t>Elastic-Job，Azkaban，Task等</a:t>
            </a:r>
            <a:r>
              <a:rPr lang="zh-CN" sz="1400" dirty="0">
                <a:solidFill>
                  <a:schemeClr val="tx1"/>
                </a:solidFill>
                <a:cs typeface="+mn-ea"/>
                <a:sym typeface="+mn-lt"/>
              </a:rPr>
              <a:t>；</a:t>
            </a:r>
            <a:endParaRPr lang="zh-CN" sz="1400" dirty="0">
              <a:solidFill>
                <a:schemeClr val="tx1"/>
              </a:solidFill>
              <a:cs typeface="+mn-ea"/>
              <a:sym typeface="+mn-lt"/>
            </a:endParaRPr>
          </a:p>
          <a:p>
            <a:pPr algn="r">
              <a:lnSpc>
                <a:spcPct val="120000"/>
              </a:lnSpc>
              <a:buFont typeface="Arial" panose="020B0604020202020204" pitchFamily="34" charset="0"/>
              <a:buNone/>
            </a:pPr>
            <a:r>
              <a:rPr sz="1400" dirty="0">
                <a:solidFill>
                  <a:schemeClr val="tx1"/>
                </a:solidFill>
                <a:cs typeface="+mn-ea"/>
                <a:sym typeface="+mn-lt"/>
              </a:rPr>
              <a:t>服务跟踪方面</a:t>
            </a:r>
            <a:r>
              <a:rPr lang="zh-CN" sz="1400" dirty="0">
                <a:solidFill>
                  <a:schemeClr val="tx1"/>
                </a:solidFill>
                <a:cs typeface="+mn-ea"/>
                <a:sym typeface="+mn-lt"/>
              </a:rPr>
              <a:t>：</a:t>
            </a:r>
            <a:r>
              <a:rPr sz="1400" dirty="0">
                <a:solidFill>
                  <a:schemeClr val="tx1"/>
                </a:solidFill>
                <a:cs typeface="+mn-ea"/>
                <a:sym typeface="+mn-lt"/>
              </a:rPr>
              <a:t>Hydra，Sleuth，Zipkin等</a:t>
            </a:r>
            <a:r>
              <a:rPr lang="zh-CN" sz="1400" dirty="0">
                <a:solidFill>
                  <a:schemeClr val="tx1"/>
                </a:solidFill>
                <a:cs typeface="+mn-ea"/>
                <a:sym typeface="+mn-lt"/>
              </a:rPr>
              <a:t>；</a:t>
            </a:r>
            <a:endParaRPr lang="zh-CN" sz="1400" dirty="0">
              <a:solidFill>
                <a:schemeClr val="tx1"/>
              </a:solidFill>
              <a:cs typeface="+mn-ea"/>
              <a:sym typeface="+mn-lt"/>
            </a:endParaRPr>
          </a:p>
          <a:p>
            <a:pPr algn="r">
              <a:lnSpc>
                <a:spcPct val="120000"/>
              </a:lnSpc>
              <a:buFont typeface="Arial" panose="020B0604020202020204" pitchFamily="34" charset="0"/>
              <a:buNone/>
            </a:pPr>
            <a:r>
              <a:rPr sz="1400" dirty="0">
                <a:solidFill>
                  <a:schemeClr val="tx1"/>
                </a:solidFill>
                <a:cs typeface="+mn-ea"/>
                <a:sym typeface="+mn-lt"/>
              </a:rPr>
              <a:t>整合了多个项目的SpringCloud框架。</a:t>
            </a:r>
            <a:endParaRPr sz="1400" dirty="0">
              <a:solidFill>
                <a:schemeClr val="tx1"/>
              </a:solidFill>
              <a:cs typeface="+mn-ea"/>
              <a:sym typeface="+mn-lt"/>
            </a:endParaRPr>
          </a:p>
        </p:txBody>
      </p:sp>
      <p:sp>
        <p:nvSpPr>
          <p:cNvPr id="61" name="Rectangle 56"/>
          <p:cNvSpPr>
            <a:spLocks noChangeArrowheads="1"/>
          </p:cNvSpPr>
          <p:nvPr/>
        </p:nvSpPr>
        <p:spPr bwMode="auto">
          <a:xfrm>
            <a:off x="1030817" y="4988735"/>
            <a:ext cx="3937000" cy="1144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buFont typeface="Arial" panose="020B0604020202020204" pitchFamily="34" charset="0"/>
              <a:buNone/>
            </a:pPr>
            <a:r>
              <a:rPr lang="zh-CN" altLang="en-US" sz="2000" b="1" dirty="0">
                <a:solidFill>
                  <a:schemeClr val="tx1"/>
                </a:solidFill>
                <a:cs typeface="+mn-ea"/>
                <a:sym typeface="+mn-lt"/>
              </a:rPr>
              <a:t>重在应用</a:t>
            </a:r>
            <a:endParaRPr lang="zh-CN" altLang="en-US" sz="2000" b="1" dirty="0">
              <a:solidFill>
                <a:schemeClr val="tx1"/>
              </a:solidFill>
              <a:cs typeface="+mn-ea"/>
              <a:sym typeface="+mn-lt"/>
            </a:endParaRPr>
          </a:p>
          <a:p>
            <a:pPr algn="r">
              <a:lnSpc>
                <a:spcPct val="120000"/>
              </a:lnSpc>
              <a:buFont typeface="Arial" panose="020B0604020202020204" pitchFamily="34" charset="0"/>
              <a:buNone/>
            </a:pPr>
            <a:r>
              <a:rPr sz="1400" dirty="0">
                <a:solidFill>
                  <a:schemeClr val="tx1"/>
                </a:solidFill>
                <a:cs typeface="+mn-ea"/>
                <a:sym typeface="+mn-lt"/>
              </a:rPr>
              <a:t>目前微服务架构的研究主要在应用实践方面，而针对该架构所带来的海量微服务实例，微服务状态实时变化等问题还缺乏深入的研究。</a:t>
            </a:r>
            <a:endParaRPr sz="1400" dirty="0">
              <a:solidFill>
                <a:schemeClr val="tx1"/>
              </a:solidFill>
              <a:cs typeface="+mn-ea"/>
              <a:sym typeface="+mn-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p:cNvSpPr txBox="1"/>
          <p:nvPr/>
        </p:nvSpPr>
        <p:spPr>
          <a:xfrm>
            <a:off x="3296285" y="278130"/>
            <a:ext cx="4693285" cy="510540"/>
          </a:xfrm>
          <a:prstGeom prst="rect">
            <a:avLst/>
          </a:prstGeom>
          <a:noFill/>
          <a:ln w="6350">
            <a:noFill/>
          </a:ln>
        </p:spPr>
        <p:txBody>
          <a:bodyPr wrap="square" lIns="0" tIns="0" rIns="0" bIns="0" rtlCol="0" anchor="ctr" anchorCtr="0">
            <a:noAutofit/>
          </a:bodyPr>
          <a:lstStyle/>
          <a:p>
            <a:pPr algn="ctr"/>
            <a:r>
              <a:rPr lang="en-US" altLang="zh-CN" sz="2800" dirty="0">
                <a:latin typeface="+mn-ea"/>
                <a:cs typeface="+mn-ea"/>
                <a:sym typeface="+mn-lt"/>
              </a:rPr>
              <a:t>3 </a:t>
            </a:r>
            <a:r>
              <a:rPr lang="zh-CN" altLang="en-US" sz="2800" dirty="0">
                <a:cs typeface="+mn-ea"/>
                <a:sym typeface="+mn-lt"/>
              </a:rPr>
              <a:t>任务需求及完成目标</a:t>
            </a:r>
            <a:endParaRPr lang="zh-CN" altLang="en-US" sz="2800" dirty="0">
              <a:latin typeface="+mn-ea"/>
              <a:cs typeface="+mn-ea"/>
              <a:sym typeface="+mn-lt"/>
            </a:endParaRPr>
          </a:p>
        </p:txBody>
      </p:sp>
      <p:sp>
        <p:nvSpPr>
          <p:cNvPr id="26" name="Rectangle 44"/>
          <p:cNvSpPr>
            <a:spLocks noChangeArrowheads="1"/>
          </p:cNvSpPr>
          <p:nvPr/>
        </p:nvSpPr>
        <p:spPr bwMode="auto">
          <a:xfrm>
            <a:off x="3609975" y="1965960"/>
            <a:ext cx="6529705"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r>
              <a:rPr lang="zh-CN" altLang="en-US" sz="1600" b="1" dirty="0">
                <a:solidFill>
                  <a:schemeClr val="tx1"/>
                </a:solidFill>
                <a:cs typeface="+mn-ea"/>
                <a:sym typeface="+mn-lt"/>
              </a:rPr>
              <a:t>1.针对数据中心业务场景，基于SpringBoot定制各业务模块的微服务组件；</a:t>
            </a:r>
            <a:endParaRPr lang="zh-CN" altLang="en-US" sz="1600" b="1" dirty="0">
              <a:solidFill>
                <a:schemeClr val="tx1"/>
              </a:solidFill>
              <a:cs typeface="+mn-ea"/>
              <a:sym typeface="+mn-lt"/>
            </a:endParaRPr>
          </a:p>
        </p:txBody>
      </p:sp>
      <p:sp>
        <p:nvSpPr>
          <p:cNvPr id="27" name="Rectangle 45"/>
          <p:cNvSpPr>
            <a:spLocks noChangeArrowheads="1"/>
          </p:cNvSpPr>
          <p:nvPr/>
        </p:nvSpPr>
        <p:spPr bwMode="auto">
          <a:xfrm>
            <a:off x="3609975" y="2996565"/>
            <a:ext cx="6078220"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r>
              <a:rPr lang="zh-CN" altLang="en-US" sz="1600" b="1" dirty="0">
                <a:cs typeface="+mn-ea"/>
                <a:sym typeface="+mn-lt"/>
              </a:rPr>
              <a:t>3.可以支持处理Python和Java应用的远程调用请求；</a:t>
            </a:r>
            <a:endParaRPr lang="zh-CN" altLang="en-US" sz="1600" b="1" dirty="0">
              <a:cs typeface="+mn-ea"/>
              <a:sym typeface="+mn-lt"/>
            </a:endParaRPr>
          </a:p>
        </p:txBody>
      </p:sp>
      <p:sp>
        <p:nvSpPr>
          <p:cNvPr id="28" name="Rectangle 46"/>
          <p:cNvSpPr>
            <a:spLocks noChangeArrowheads="1"/>
          </p:cNvSpPr>
          <p:nvPr/>
        </p:nvSpPr>
        <p:spPr bwMode="auto">
          <a:xfrm>
            <a:off x="3609975" y="4015105"/>
            <a:ext cx="4207510"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r>
              <a:rPr lang="zh-CN" altLang="en-US" sz="1600" b="1" dirty="0">
                <a:cs typeface="+mn-ea"/>
                <a:sym typeface="+mn-lt"/>
              </a:rPr>
              <a:t>最后的程序需要以可执行的war/jar包形式输出。</a:t>
            </a:r>
            <a:endParaRPr lang="zh-CN" altLang="en-US" sz="1600" b="1" dirty="0">
              <a:cs typeface="+mn-ea"/>
              <a:sym typeface="+mn-lt"/>
            </a:endParaRPr>
          </a:p>
        </p:txBody>
      </p:sp>
      <p:sp>
        <p:nvSpPr>
          <p:cNvPr id="29" name="Rectangle 47"/>
          <p:cNvSpPr>
            <a:spLocks noChangeArrowheads="1"/>
          </p:cNvSpPr>
          <p:nvPr/>
        </p:nvSpPr>
        <p:spPr bwMode="auto">
          <a:xfrm>
            <a:off x="3609975" y="2480945"/>
            <a:ext cx="4065905"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600" b="1" dirty="0">
                <a:cs typeface="+mn-ea"/>
                <a:sym typeface="+mn-lt"/>
              </a:rPr>
              <a:t>2.实现系统服务注册发现功能；</a:t>
            </a:r>
            <a:endParaRPr lang="zh-CN" altLang="en-US" sz="1600" b="1" dirty="0">
              <a:cs typeface="+mn-ea"/>
              <a:sym typeface="+mn-lt"/>
            </a:endParaRPr>
          </a:p>
        </p:txBody>
      </p:sp>
      <p:sp>
        <p:nvSpPr>
          <p:cNvPr id="30" name="Rectangle 48"/>
          <p:cNvSpPr>
            <a:spLocks noChangeArrowheads="1"/>
          </p:cNvSpPr>
          <p:nvPr/>
        </p:nvSpPr>
        <p:spPr bwMode="auto">
          <a:xfrm>
            <a:off x="3609975" y="3505200"/>
            <a:ext cx="4065905"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r>
              <a:rPr lang="zh-CN" altLang="en-US" sz="1600" b="1" dirty="0">
                <a:cs typeface="+mn-ea"/>
                <a:sym typeface="+mn-lt"/>
              </a:rPr>
              <a:t>4.可以通过页面管理到已注册的服务；</a:t>
            </a:r>
            <a:endParaRPr lang="zh-CN" altLang="en-US" sz="1600" b="1" dirty="0">
              <a:cs typeface="+mn-ea"/>
              <a:sym typeface="+mn-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p:cNvSpPr txBox="1"/>
          <p:nvPr/>
        </p:nvSpPr>
        <p:spPr>
          <a:xfrm>
            <a:off x="3881755" y="278765"/>
            <a:ext cx="4252595" cy="510540"/>
          </a:xfrm>
          <a:prstGeom prst="rect">
            <a:avLst/>
          </a:prstGeom>
          <a:noFill/>
          <a:ln w="6350">
            <a:noFill/>
          </a:ln>
        </p:spPr>
        <p:txBody>
          <a:bodyPr wrap="square" lIns="0" tIns="0" rIns="0" bIns="0" rtlCol="0" anchor="ctr" anchorCtr="0">
            <a:noAutofit/>
          </a:bodyPr>
          <a:lstStyle/>
          <a:p>
            <a:pPr algn="ctr"/>
            <a:r>
              <a:rPr lang="en-US" altLang="zh-CN" sz="2800" dirty="0">
                <a:latin typeface="+mn-ea"/>
                <a:cs typeface="+mn-ea"/>
                <a:sym typeface="+mn-lt"/>
              </a:rPr>
              <a:t>4 </a:t>
            </a:r>
            <a:r>
              <a:rPr lang="zh-CN" altLang="en-US" sz="2800" dirty="0">
                <a:cs typeface="+mn-ea"/>
                <a:sym typeface="+mn-lt"/>
              </a:rPr>
              <a:t>主要实现内容及技术</a:t>
            </a:r>
            <a:endParaRPr lang="zh-CN" altLang="en-US" sz="2800" dirty="0">
              <a:latin typeface="+mn-ea"/>
              <a:cs typeface="+mn-ea"/>
              <a:sym typeface="+mn-lt"/>
            </a:endParaRPr>
          </a:p>
        </p:txBody>
      </p:sp>
      <p:sp>
        <p:nvSpPr>
          <p:cNvPr id="3" name="Shape 2200"/>
          <p:cNvSpPr/>
          <p:nvPr/>
        </p:nvSpPr>
        <p:spPr>
          <a:xfrm rot="5400000">
            <a:off x="9411855" y="2527212"/>
            <a:ext cx="814260" cy="719996"/>
          </a:xfrm>
          <a:prstGeom prst="rightArrow">
            <a:avLst>
              <a:gd name="adj1" fmla="val 32000"/>
              <a:gd name="adj2" fmla="val 64000"/>
            </a:avLst>
          </a:prstGeom>
          <a:solidFill>
            <a:srgbClr val="255D93"/>
          </a:solidFill>
          <a:ln w="12700">
            <a:miter lim="400000"/>
          </a:ln>
        </p:spPr>
        <p:txBody>
          <a:bodyPr lIns="0" tIns="0" rIns="0" bIns="0" anchor="ctr"/>
          <a:lstStyle/>
          <a:p>
            <a:pPr lvl="0">
              <a:defRPr sz="3200">
                <a:solidFill>
                  <a:srgbClr val="FFFFFF"/>
                </a:solidFill>
                <a:latin typeface="Helvetica Light"/>
                <a:ea typeface="Helvetica Light"/>
                <a:cs typeface="Helvetica Light"/>
                <a:sym typeface="Helvetica Light"/>
              </a:defRPr>
            </a:pPr>
            <a:endParaRPr sz="3200">
              <a:cs typeface="+mn-ea"/>
              <a:sym typeface="+mn-lt"/>
            </a:endParaRPr>
          </a:p>
        </p:txBody>
      </p:sp>
      <p:grpSp>
        <p:nvGrpSpPr>
          <p:cNvPr id="5" name="Group 4"/>
          <p:cNvGrpSpPr/>
          <p:nvPr/>
        </p:nvGrpSpPr>
        <p:grpSpPr>
          <a:xfrm>
            <a:off x="1961853" y="1852833"/>
            <a:ext cx="3068927" cy="1254493"/>
            <a:chOff x="1961624" y="1974051"/>
            <a:chExt cx="3069095" cy="1254563"/>
          </a:xfrm>
        </p:grpSpPr>
        <p:sp>
          <p:nvSpPr>
            <p:cNvPr id="6" name="Shape 2207"/>
            <p:cNvSpPr/>
            <p:nvPr/>
          </p:nvSpPr>
          <p:spPr>
            <a:xfrm>
              <a:off x="1961624" y="1974051"/>
              <a:ext cx="3069095" cy="1254563"/>
            </a:xfrm>
            <a:custGeom>
              <a:avLst/>
              <a:gdLst/>
              <a:ahLst/>
              <a:cxnLst>
                <a:cxn ang="0">
                  <a:pos x="wd2" y="hd2"/>
                </a:cxn>
                <a:cxn ang="5400000">
                  <a:pos x="wd2" y="hd2"/>
                </a:cxn>
                <a:cxn ang="10800000">
                  <a:pos x="wd2" y="hd2"/>
                </a:cxn>
                <a:cxn ang="16200000">
                  <a:pos x="wd2" y="hd2"/>
                </a:cxn>
              </a:cxnLst>
              <a:rect l="0" t="0" r="r" b="b"/>
              <a:pathLst>
                <a:path w="21600" h="21600" extrusionOk="0">
                  <a:moveTo>
                    <a:pt x="0" y="3240"/>
                  </a:moveTo>
                  <a:lnTo>
                    <a:pt x="12159" y="3240"/>
                  </a:lnTo>
                  <a:lnTo>
                    <a:pt x="12159" y="0"/>
                  </a:lnTo>
                  <a:lnTo>
                    <a:pt x="21600" y="10800"/>
                  </a:lnTo>
                  <a:lnTo>
                    <a:pt x="12159" y="21600"/>
                  </a:lnTo>
                  <a:lnTo>
                    <a:pt x="12159" y="18360"/>
                  </a:lnTo>
                  <a:lnTo>
                    <a:pt x="0" y="18360"/>
                  </a:lnTo>
                  <a:cubicBezTo>
                    <a:pt x="0" y="18360"/>
                    <a:pt x="0" y="3240"/>
                    <a:pt x="0" y="3240"/>
                  </a:cubicBezTo>
                  <a:close/>
                </a:path>
              </a:pathLst>
            </a:custGeom>
            <a:solidFill>
              <a:srgbClr val="274E84"/>
            </a:solidFill>
            <a:ln w="63500">
              <a:solidFill>
                <a:srgbClr val="FFFFFF"/>
              </a:solidFill>
              <a:miter lim="400000"/>
            </a:ln>
          </p:spPr>
          <p:txBody>
            <a:bodyPr lIns="38097" tIns="38097" rIns="38097" bIns="38097" anchor="ctr"/>
            <a:lstStyle/>
            <a:p>
              <a:pPr lvl="0">
                <a:defRPr sz="3200">
                  <a:solidFill>
                    <a:srgbClr val="FFFFFF"/>
                  </a:solidFill>
                  <a:latin typeface="Helvetica Light"/>
                  <a:ea typeface="Helvetica Light"/>
                  <a:cs typeface="Helvetica Light"/>
                  <a:sym typeface="Helvetica Light"/>
                </a:defRPr>
              </a:pPr>
              <a:endParaRPr sz="3200">
                <a:cs typeface="+mn-ea"/>
                <a:sym typeface="+mn-lt"/>
              </a:endParaRPr>
            </a:p>
          </p:txBody>
        </p:sp>
        <p:sp>
          <p:nvSpPr>
            <p:cNvPr id="7" name="TextBox 42"/>
            <p:cNvSpPr txBox="1"/>
            <p:nvPr/>
          </p:nvSpPr>
          <p:spPr>
            <a:xfrm>
              <a:off x="2573604" y="2511253"/>
              <a:ext cx="1991431" cy="215277"/>
            </a:xfrm>
            <a:prstGeom prst="rect">
              <a:avLst/>
            </a:prstGeom>
            <a:noFill/>
          </p:spPr>
          <p:txBody>
            <a:bodyPr wrap="square" lIns="0" tIns="0" rIns="0" bIns="0" rtlCol="0">
              <a:spAutoFit/>
            </a:bodyPr>
            <a:lstStyle/>
            <a:p>
              <a:pPr algn="ctr"/>
              <a:r>
                <a:rPr lang="zh-CN" altLang="en-US" sz="1400" dirty="0">
                  <a:solidFill>
                    <a:schemeClr val="bg1"/>
                  </a:solidFill>
                  <a:cs typeface="+mn-ea"/>
                  <a:sym typeface="+mn-lt"/>
                </a:rPr>
                <a:t>服务消费方发起请求</a:t>
              </a:r>
              <a:endParaRPr lang="zh-CN" altLang="en-US" sz="1400" dirty="0">
                <a:solidFill>
                  <a:schemeClr val="bg1"/>
                </a:solidFill>
                <a:cs typeface="+mn-ea"/>
                <a:sym typeface="+mn-lt"/>
              </a:endParaRPr>
            </a:p>
          </p:txBody>
        </p:sp>
        <p:grpSp>
          <p:nvGrpSpPr>
            <p:cNvPr id="8" name="Group 1"/>
            <p:cNvGrpSpPr/>
            <p:nvPr/>
          </p:nvGrpSpPr>
          <p:grpSpPr>
            <a:xfrm>
              <a:off x="1962174" y="2295317"/>
              <a:ext cx="612031" cy="612032"/>
              <a:chOff x="1962174" y="2295317"/>
              <a:chExt cx="612031" cy="612032"/>
            </a:xfrm>
          </p:grpSpPr>
          <p:sp>
            <p:nvSpPr>
              <p:cNvPr id="9" name="Shape 2220"/>
              <p:cNvSpPr/>
              <p:nvPr/>
            </p:nvSpPr>
            <p:spPr>
              <a:xfrm>
                <a:off x="1962174" y="2295317"/>
                <a:ext cx="612031" cy="6120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50797" tIns="50797" rIns="50797" bIns="50797" numCol="1" anchor="ctr">
                <a:noAutofit/>
              </a:bodyPr>
              <a:lstStyle/>
              <a:p>
                <a:pPr lvl="0" algn="l">
                  <a:defRPr sz="3100" b="1">
                    <a:latin typeface="Kontrapunkt Bob Bold"/>
                    <a:ea typeface="Kontrapunkt Bob Bold"/>
                    <a:cs typeface="Kontrapunkt Bob Bold"/>
                    <a:sym typeface="Kontrapunkt Bob Bold"/>
                  </a:defRPr>
                </a:pPr>
                <a:endParaRPr sz="3100">
                  <a:cs typeface="+mn-ea"/>
                  <a:sym typeface="+mn-lt"/>
                </a:endParaRPr>
              </a:p>
            </p:txBody>
          </p:sp>
          <p:sp>
            <p:nvSpPr>
              <p:cNvPr id="10" name="Freeform 101"/>
              <p:cNvSpPr>
                <a:spLocks noEditPoints="1"/>
              </p:cNvSpPr>
              <p:nvPr/>
            </p:nvSpPr>
            <p:spPr bwMode="auto">
              <a:xfrm>
                <a:off x="2073624" y="2433171"/>
                <a:ext cx="370809" cy="343060"/>
              </a:xfrm>
              <a:custGeom>
                <a:avLst/>
                <a:gdLst/>
                <a:ahLst/>
                <a:cxnLst>
                  <a:cxn ang="0">
                    <a:pos x="39" y="36"/>
                  </a:cxn>
                  <a:cxn ang="0">
                    <a:pos x="41" y="44"/>
                  </a:cxn>
                  <a:cxn ang="0">
                    <a:pos x="35" y="50"/>
                  </a:cxn>
                  <a:cxn ang="0">
                    <a:pos x="27" y="53"/>
                  </a:cxn>
                  <a:cxn ang="0">
                    <a:pos x="18" y="53"/>
                  </a:cxn>
                  <a:cxn ang="0">
                    <a:pos x="11" y="50"/>
                  </a:cxn>
                  <a:cxn ang="0">
                    <a:pos x="4" y="44"/>
                  </a:cxn>
                  <a:cxn ang="0">
                    <a:pos x="6" y="36"/>
                  </a:cxn>
                  <a:cxn ang="0">
                    <a:pos x="0" y="28"/>
                  </a:cxn>
                  <a:cxn ang="0">
                    <a:pos x="7" y="23"/>
                  </a:cxn>
                  <a:cxn ang="0">
                    <a:pos x="4" y="18"/>
                  </a:cxn>
                  <a:cxn ang="0">
                    <a:pos x="15" y="16"/>
                  </a:cxn>
                  <a:cxn ang="0">
                    <a:pos x="19" y="8"/>
                  </a:cxn>
                  <a:cxn ang="0">
                    <a:pos x="28" y="15"/>
                  </a:cxn>
                  <a:cxn ang="0">
                    <a:pos x="35" y="12"/>
                  </a:cxn>
                  <a:cxn ang="0">
                    <a:pos x="41" y="19"/>
                  </a:cxn>
                  <a:cxn ang="0">
                    <a:pos x="45" y="27"/>
                  </a:cxn>
                  <a:cxn ang="0">
                    <a:pos x="23" y="22"/>
                  </a:cxn>
                  <a:cxn ang="0">
                    <a:pos x="32" y="31"/>
                  </a:cxn>
                  <a:cxn ang="0">
                    <a:pos x="63" y="16"/>
                  </a:cxn>
                  <a:cxn ang="0">
                    <a:pos x="64" y="24"/>
                  </a:cxn>
                  <a:cxn ang="0">
                    <a:pos x="55" y="22"/>
                  </a:cxn>
                  <a:cxn ang="0">
                    <a:pos x="46" y="24"/>
                  </a:cxn>
                  <a:cxn ang="0">
                    <a:pos x="46" y="16"/>
                  </a:cxn>
                  <a:cxn ang="0">
                    <a:pos x="46" y="9"/>
                  </a:cxn>
                  <a:cxn ang="0">
                    <a:pos x="46" y="2"/>
                  </a:cxn>
                  <a:cxn ang="0">
                    <a:pos x="55" y="4"/>
                  </a:cxn>
                  <a:cxn ang="0">
                    <a:pos x="59" y="0"/>
                  </a:cxn>
                  <a:cxn ang="0">
                    <a:pos x="62" y="7"/>
                  </a:cxn>
                  <a:cxn ang="0">
                    <a:pos x="68" y="15"/>
                  </a:cxn>
                  <a:cxn ang="0">
                    <a:pos x="62" y="55"/>
                  </a:cxn>
                  <a:cxn ang="0">
                    <a:pos x="59" y="63"/>
                  </a:cxn>
                  <a:cxn ang="0">
                    <a:pos x="54" y="59"/>
                  </a:cxn>
                  <a:cxn ang="0">
                    <a:pos x="45" y="60"/>
                  </a:cxn>
                  <a:cxn ang="0">
                    <a:pos x="41" y="52"/>
                  </a:cxn>
                  <a:cxn ang="0">
                    <a:pos x="47" y="44"/>
                  </a:cxn>
                  <a:cxn ang="0">
                    <a:pos x="50" y="36"/>
                  </a:cxn>
                  <a:cxn ang="0">
                    <a:pos x="56" y="40"/>
                  </a:cxn>
                  <a:cxn ang="0">
                    <a:pos x="64" y="39"/>
                  </a:cxn>
                  <a:cxn ang="0">
                    <a:pos x="63" y="46"/>
                  </a:cxn>
                  <a:cxn ang="0">
                    <a:pos x="55" y="8"/>
                  </a:cxn>
                  <a:cxn ang="0">
                    <a:pos x="59" y="13"/>
                  </a:cxn>
                  <a:cxn ang="0">
                    <a:pos x="50" y="49"/>
                  </a:cxn>
                  <a:cxn ang="0">
                    <a:pos x="55" y="45"/>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rgbClr val="274E84"/>
              </a:solidFill>
              <a:ln w="9525">
                <a:noFill/>
                <a:round/>
              </a:ln>
            </p:spPr>
            <p:txBody>
              <a:bodyPr vert="horz" wrap="square" lIns="91435" tIns="45717" rIns="91435" bIns="45717" numCol="1" anchor="t" anchorCtr="0" compatLnSpc="1"/>
              <a:lstStyle/>
              <a:p>
                <a:endParaRPr lang="en-US" sz="1705">
                  <a:cs typeface="+mn-ea"/>
                  <a:sym typeface="+mn-lt"/>
                </a:endParaRPr>
              </a:p>
            </p:txBody>
          </p:sp>
        </p:grpSp>
      </p:grpSp>
      <p:grpSp>
        <p:nvGrpSpPr>
          <p:cNvPr id="11" name="Group 15"/>
          <p:cNvGrpSpPr/>
          <p:nvPr/>
        </p:nvGrpSpPr>
        <p:grpSpPr>
          <a:xfrm>
            <a:off x="4532782" y="1852833"/>
            <a:ext cx="3068924" cy="1254493"/>
            <a:chOff x="4532694" y="1974051"/>
            <a:chExt cx="3069093" cy="1254563"/>
          </a:xfrm>
        </p:grpSpPr>
        <p:sp>
          <p:nvSpPr>
            <p:cNvPr id="12" name="Shape 2206"/>
            <p:cNvSpPr/>
            <p:nvPr/>
          </p:nvSpPr>
          <p:spPr>
            <a:xfrm>
              <a:off x="4532694" y="1974051"/>
              <a:ext cx="3069093" cy="1254563"/>
            </a:xfrm>
            <a:custGeom>
              <a:avLst/>
              <a:gdLst/>
              <a:ahLst/>
              <a:cxnLst>
                <a:cxn ang="0">
                  <a:pos x="wd2" y="hd2"/>
                </a:cxn>
                <a:cxn ang="5400000">
                  <a:pos x="wd2" y="hd2"/>
                </a:cxn>
                <a:cxn ang="10800000">
                  <a:pos x="wd2" y="hd2"/>
                </a:cxn>
                <a:cxn ang="16200000">
                  <a:pos x="wd2" y="hd2"/>
                </a:cxn>
              </a:cxnLst>
              <a:rect l="0" t="0" r="r" b="b"/>
              <a:pathLst>
                <a:path w="21600" h="21600" extrusionOk="0">
                  <a:moveTo>
                    <a:pt x="0" y="3240"/>
                  </a:moveTo>
                  <a:lnTo>
                    <a:pt x="12159" y="3240"/>
                  </a:lnTo>
                  <a:lnTo>
                    <a:pt x="12159" y="0"/>
                  </a:lnTo>
                  <a:lnTo>
                    <a:pt x="21600" y="10800"/>
                  </a:lnTo>
                  <a:lnTo>
                    <a:pt x="12159" y="21600"/>
                  </a:lnTo>
                  <a:lnTo>
                    <a:pt x="12159" y="18360"/>
                  </a:lnTo>
                  <a:lnTo>
                    <a:pt x="0" y="18360"/>
                  </a:lnTo>
                  <a:cubicBezTo>
                    <a:pt x="0" y="18360"/>
                    <a:pt x="0" y="3240"/>
                    <a:pt x="0" y="3240"/>
                  </a:cubicBezTo>
                  <a:close/>
                </a:path>
              </a:pathLst>
            </a:custGeom>
            <a:solidFill>
              <a:srgbClr val="255D93"/>
            </a:solidFill>
            <a:ln w="63500">
              <a:solidFill>
                <a:srgbClr val="FFFFFF"/>
              </a:solidFill>
              <a:miter lim="400000"/>
            </a:ln>
          </p:spPr>
          <p:txBody>
            <a:bodyPr lIns="38097" tIns="38097" rIns="38097" bIns="38097" anchor="ctr"/>
            <a:lstStyle/>
            <a:p>
              <a:pPr lvl="0">
                <a:defRPr sz="3200">
                  <a:solidFill>
                    <a:srgbClr val="FFFFFF"/>
                  </a:solidFill>
                  <a:latin typeface="Helvetica Light"/>
                  <a:ea typeface="Helvetica Light"/>
                  <a:cs typeface="Helvetica Light"/>
                  <a:sym typeface="Helvetica Light"/>
                </a:defRPr>
              </a:pPr>
              <a:endParaRPr sz="3200" dirty="0">
                <a:cs typeface="+mn-ea"/>
                <a:sym typeface="+mn-lt"/>
              </a:endParaRPr>
            </a:p>
          </p:txBody>
        </p:sp>
        <p:sp>
          <p:nvSpPr>
            <p:cNvPr id="13" name="TextBox 43"/>
            <p:cNvSpPr txBox="1"/>
            <p:nvPr/>
          </p:nvSpPr>
          <p:spPr>
            <a:xfrm>
              <a:off x="5160779" y="2433215"/>
              <a:ext cx="1991430" cy="430554"/>
            </a:xfrm>
            <a:prstGeom prst="rect">
              <a:avLst/>
            </a:prstGeom>
            <a:noFill/>
          </p:spPr>
          <p:txBody>
            <a:bodyPr wrap="square" lIns="0" tIns="0" rIns="0" bIns="0" rtlCol="0">
              <a:spAutoFit/>
            </a:bodyPr>
            <a:lstStyle/>
            <a:p>
              <a:pPr algn="ctr"/>
              <a:r>
                <a:rPr lang="zh-CN" altLang="en-US" sz="1400" dirty="0">
                  <a:solidFill>
                    <a:schemeClr val="bg1"/>
                  </a:solidFill>
                  <a:cs typeface="+mn-ea"/>
                  <a:sym typeface="+mn-lt"/>
                </a:rPr>
                <a:t>绑定参数打包发送给服务中心</a:t>
              </a:r>
              <a:endParaRPr lang="zh-CN" altLang="en-US" sz="1400" dirty="0">
                <a:solidFill>
                  <a:schemeClr val="bg1"/>
                </a:solidFill>
                <a:cs typeface="+mn-ea"/>
                <a:sym typeface="+mn-lt"/>
              </a:endParaRPr>
            </a:p>
          </p:txBody>
        </p:sp>
        <p:grpSp>
          <p:nvGrpSpPr>
            <p:cNvPr id="14" name="Group 2"/>
            <p:cNvGrpSpPr/>
            <p:nvPr/>
          </p:nvGrpSpPr>
          <p:grpSpPr>
            <a:xfrm>
              <a:off x="4553254" y="2295317"/>
              <a:ext cx="612031" cy="612032"/>
              <a:chOff x="4553254" y="2295317"/>
              <a:chExt cx="612031" cy="612032"/>
            </a:xfrm>
          </p:grpSpPr>
          <p:sp>
            <p:nvSpPr>
              <p:cNvPr id="15" name="Shape 2220"/>
              <p:cNvSpPr/>
              <p:nvPr/>
            </p:nvSpPr>
            <p:spPr>
              <a:xfrm>
                <a:off x="4553254" y="2295317"/>
                <a:ext cx="612031" cy="6120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50797" tIns="50797" rIns="50797" bIns="50797" numCol="1" anchor="ctr">
                <a:noAutofit/>
              </a:bodyPr>
              <a:lstStyle/>
              <a:p>
                <a:pPr lvl="0" algn="l">
                  <a:defRPr sz="3100" b="1">
                    <a:latin typeface="Kontrapunkt Bob Bold"/>
                    <a:ea typeface="Kontrapunkt Bob Bold"/>
                    <a:cs typeface="Kontrapunkt Bob Bold"/>
                    <a:sym typeface="Kontrapunkt Bob Bold"/>
                  </a:defRPr>
                </a:pPr>
                <a:endParaRPr sz="3100">
                  <a:cs typeface="+mn-ea"/>
                  <a:sym typeface="+mn-lt"/>
                </a:endParaRPr>
              </a:p>
            </p:txBody>
          </p:sp>
          <p:sp>
            <p:nvSpPr>
              <p:cNvPr id="16" name="Freeform 3"/>
              <p:cNvSpPr>
                <a:spLocks noChangeArrowheads="1"/>
              </p:cNvSpPr>
              <p:nvPr/>
            </p:nvSpPr>
            <p:spPr bwMode="auto">
              <a:xfrm>
                <a:off x="4682807" y="2448464"/>
                <a:ext cx="396496" cy="304345"/>
              </a:xfrm>
              <a:custGeom>
                <a:avLst/>
                <a:gdLst>
                  <a:gd name="T0" fmla="*/ 3034 w 6392"/>
                  <a:gd name="T1" fmla="*/ 2260 h 4907"/>
                  <a:gd name="T2" fmla="*/ 2582 w 6392"/>
                  <a:gd name="T3" fmla="*/ 1937 h 4907"/>
                  <a:gd name="T4" fmla="*/ 1421 w 6392"/>
                  <a:gd name="T5" fmla="*/ 2196 h 4907"/>
                  <a:gd name="T6" fmla="*/ 388 w 6392"/>
                  <a:gd name="T7" fmla="*/ 4583 h 4907"/>
                  <a:gd name="T8" fmla="*/ 2712 w 6392"/>
                  <a:gd name="T9" fmla="*/ 3551 h 4907"/>
                  <a:gd name="T10" fmla="*/ 3034 w 6392"/>
                  <a:gd name="T11" fmla="*/ 2260 h 4907"/>
                  <a:gd name="T12" fmla="*/ 2454 w 6392"/>
                  <a:gd name="T13" fmla="*/ 3228 h 4907"/>
                  <a:gd name="T14" fmla="*/ 711 w 6392"/>
                  <a:gd name="T15" fmla="*/ 4261 h 4907"/>
                  <a:gd name="T16" fmla="*/ 1679 w 6392"/>
                  <a:gd name="T17" fmla="*/ 2518 h 4907"/>
                  <a:gd name="T18" fmla="*/ 1874 w 6392"/>
                  <a:gd name="T19" fmla="*/ 2648 h 4907"/>
                  <a:gd name="T20" fmla="*/ 2260 w 6392"/>
                  <a:gd name="T21" fmla="*/ 3034 h 4907"/>
                  <a:gd name="T22" fmla="*/ 2454 w 6392"/>
                  <a:gd name="T23" fmla="*/ 3228 h 4907"/>
                  <a:gd name="T24" fmla="*/ 6197 w 6392"/>
                  <a:gd name="T25" fmla="*/ 710 h 4907"/>
                  <a:gd name="T26" fmla="*/ 3615 w 6392"/>
                  <a:gd name="T27" fmla="*/ 646 h 4907"/>
                  <a:gd name="T28" fmla="*/ 2776 w 6392"/>
                  <a:gd name="T29" fmla="*/ 1679 h 4907"/>
                  <a:gd name="T30" fmla="*/ 3034 w 6392"/>
                  <a:gd name="T31" fmla="*/ 2196 h 4907"/>
                  <a:gd name="T32" fmla="*/ 4326 w 6392"/>
                  <a:gd name="T33" fmla="*/ 2454 h 4907"/>
                  <a:gd name="T34" fmla="*/ 6197 w 6392"/>
                  <a:gd name="T35" fmla="*/ 710 h 4907"/>
                  <a:gd name="T36" fmla="*/ 5489 w 6392"/>
                  <a:gd name="T37" fmla="*/ 1549 h 4907"/>
                  <a:gd name="T38" fmla="*/ 3681 w 6392"/>
                  <a:gd name="T39" fmla="*/ 1937 h 4907"/>
                  <a:gd name="T40" fmla="*/ 4067 w 6392"/>
                  <a:gd name="T41" fmla="*/ 1485 h 4907"/>
                  <a:gd name="T42" fmla="*/ 3487 w 6392"/>
                  <a:gd name="T43" fmla="*/ 1421 h 4907"/>
                  <a:gd name="T44" fmla="*/ 5164 w 6392"/>
                  <a:gd name="T45" fmla="*/ 582 h 4907"/>
                  <a:gd name="T46" fmla="*/ 5489 w 6392"/>
                  <a:gd name="T47" fmla="*/ 1549 h 4907"/>
                  <a:gd name="T48" fmla="*/ 3165 w 6392"/>
                  <a:gd name="T49" fmla="*/ 2260 h 4907"/>
                  <a:gd name="T50" fmla="*/ 3423 w 6392"/>
                  <a:gd name="T51" fmla="*/ 3098 h 4907"/>
                  <a:gd name="T52" fmla="*/ 3423 w 6392"/>
                  <a:gd name="T53" fmla="*/ 2582 h 4907"/>
                  <a:gd name="T54" fmla="*/ 3165 w 6392"/>
                  <a:gd name="T55" fmla="*/ 2260 h 4907"/>
                  <a:gd name="T56" fmla="*/ 2196 w 6392"/>
                  <a:gd name="T57" fmla="*/ 1615 h 4907"/>
                  <a:gd name="T58" fmla="*/ 2066 w 6392"/>
                  <a:gd name="T59" fmla="*/ 1163 h 4907"/>
                  <a:gd name="T60" fmla="*/ 2518 w 6392"/>
                  <a:gd name="T61" fmla="*/ 1549 h 4907"/>
                  <a:gd name="T62" fmla="*/ 2582 w 6392"/>
                  <a:gd name="T63" fmla="*/ 1873 h 4907"/>
                  <a:gd name="T64" fmla="*/ 2196 w 6392"/>
                  <a:gd name="T65" fmla="*/ 1615 h 4907"/>
                  <a:gd name="T66" fmla="*/ 2196 w 6392"/>
                  <a:gd name="T67" fmla="*/ 1615 h 4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92" h="4907">
                    <a:moveTo>
                      <a:pt x="3034" y="2260"/>
                    </a:moveTo>
                    <a:lnTo>
                      <a:pt x="3034" y="2260"/>
                    </a:lnTo>
                    <a:cubicBezTo>
                      <a:pt x="2776" y="2196"/>
                      <a:pt x="2776" y="2196"/>
                      <a:pt x="2776" y="2196"/>
                    </a:cubicBezTo>
                    <a:cubicBezTo>
                      <a:pt x="2582" y="1937"/>
                      <a:pt x="2582" y="1937"/>
                      <a:pt x="2582" y="1937"/>
                    </a:cubicBezTo>
                    <a:cubicBezTo>
                      <a:pt x="2454" y="2001"/>
                      <a:pt x="2454" y="2001"/>
                      <a:pt x="2454" y="2001"/>
                    </a:cubicBezTo>
                    <a:cubicBezTo>
                      <a:pt x="2132" y="1873"/>
                      <a:pt x="1679" y="1937"/>
                      <a:pt x="1421" y="2196"/>
                    </a:cubicBezTo>
                    <a:cubicBezTo>
                      <a:pt x="388" y="3228"/>
                      <a:pt x="388" y="3228"/>
                      <a:pt x="388" y="3228"/>
                    </a:cubicBezTo>
                    <a:cubicBezTo>
                      <a:pt x="0" y="3615"/>
                      <a:pt x="0" y="4197"/>
                      <a:pt x="388" y="4583"/>
                    </a:cubicBezTo>
                    <a:cubicBezTo>
                      <a:pt x="775" y="4906"/>
                      <a:pt x="1357" y="4906"/>
                      <a:pt x="1743" y="4583"/>
                    </a:cubicBezTo>
                    <a:cubicBezTo>
                      <a:pt x="2712" y="3551"/>
                      <a:pt x="2712" y="3551"/>
                      <a:pt x="2712" y="3551"/>
                    </a:cubicBezTo>
                    <a:cubicBezTo>
                      <a:pt x="3034" y="3228"/>
                      <a:pt x="3099" y="2776"/>
                      <a:pt x="2906" y="2454"/>
                    </a:cubicBezTo>
                    <a:lnTo>
                      <a:pt x="3034" y="2260"/>
                    </a:lnTo>
                    <a:close/>
                    <a:moveTo>
                      <a:pt x="2454" y="3228"/>
                    </a:moveTo>
                    <a:lnTo>
                      <a:pt x="2454" y="3228"/>
                    </a:lnTo>
                    <a:cubicBezTo>
                      <a:pt x="1421" y="4261"/>
                      <a:pt x="1421" y="4261"/>
                      <a:pt x="1421" y="4261"/>
                    </a:cubicBezTo>
                    <a:cubicBezTo>
                      <a:pt x="1227" y="4455"/>
                      <a:pt x="905" y="4455"/>
                      <a:pt x="711" y="4261"/>
                    </a:cubicBezTo>
                    <a:cubicBezTo>
                      <a:pt x="516" y="4067"/>
                      <a:pt x="516" y="3745"/>
                      <a:pt x="711" y="3551"/>
                    </a:cubicBezTo>
                    <a:cubicBezTo>
                      <a:pt x="1679" y="2518"/>
                      <a:pt x="1679" y="2518"/>
                      <a:pt x="1679" y="2518"/>
                    </a:cubicBezTo>
                    <a:cubicBezTo>
                      <a:pt x="1807" y="2390"/>
                      <a:pt x="2002" y="2324"/>
                      <a:pt x="2132" y="2390"/>
                    </a:cubicBezTo>
                    <a:cubicBezTo>
                      <a:pt x="1874" y="2648"/>
                      <a:pt x="1874" y="2648"/>
                      <a:pt x="1874" y="2648"/>
                    </a:cubicBezTo>
                    <a:cubicBezTo>
                      <a:pt x="1743" y="2776"/>
                      <a:pt x="1743" y="2970"/>
                      <a:pt x="1874" y="3034"/>
                    </a:cubicBezTo>
                    <a:cubicBezTo>
                      <a:pt x="1938" y="3164"/>
                      <a:pt x="2132" y="3164"/>
                      <a:pt x="2260" y="3034"/>
                    </a:cubicBezTo>
                    <a:cubicBezTo>
                      <a:pt x="2582" y="2776"/>
                      <a:pt x="2582" y="2776"/>
                      <a:pt x="2582" y="2776"/>
                    </a:cubicBezTo>
                    <a:cubicBezTo>
                      <a:pt x="2582" y="2906"/>
                      <a:pt x="2582" y="3098"/>
                      <a:pt x="2454" y="3228"/>
                    </a:cubicBezTo>
                    <a:close/>
                    <a:moveTo>
                      <a:pt x="6197" y="710"/>
                    </a:moveTo>
                    <a:lnTo>
                      <a:pt x="6197" y="710"/>
                    </a:lnTo>
                    <a:cubicBezTo>
                      <a:pt x="6005" y="258"/>
                      <a:pt x="5489" y="0"/>
                      <a:pt x="4972" y="194"/>
                    </a:cubicBezTo>
                    <a:cubicBezTo>
                      <a:pt x="3615" y="646"/>
                      <a:pt x="3615" y="646"/>
                      <a:pt x="3615" y="646"/>
                    </a:cubicBezTo>
                    <a:cubicBezTo>
                      <a:pt x="3229" y="841"/>
                      <a:pt x="3034" y="1163"/>
                      <a:pt x="3034" y="1549"/>
                    </a:cubicBezTo>
                    <a:cubicBezTo>
                      <a:pt x="2776" y="1679"/>
                      <a:pt x="2776" y="1679"/>
                      <a:pt x="2776" y="1679"/>
                    </a:cubicBezTo>
                    <a:cubicBezTo>
                      <a:pt x="2840" y="2001"/>
                      <a:pt x="2840" y="2001"/>
                      <a:pt x="2840" y="2001"/>
                    </a:cubicBezTo>
                    <a:cubicBezTo>
                      <a:pt x="3034" y="2196"/>
                      <a:pt x="3034" y="2196"/>
                      <a:pt x="3034" y="2196"/>
                    </a:cubicBezTo>
                    <a:cubicBezTo>
                      <a:pt x="3229" y="2132"/>
                      <a:pt x="3229" y="2132"/>
                      <a:pt x="3229" y="2132"/>
                    </a:cubicBezTo>
                    <a:cubicBezTo>
                      <a:pt x="3487" y="2454"/>
                      <a:pt x="3939" y="2582"/>
                      <a:pt x="4326" y="2454"/>
                    </a:cubicBezTo>
                    <a:cubicBezTo>
                      <a:pt x="5681" y="1937"/>
                      <a:pt x="5681" y="1937"/>
                      <a:pt x="5681" y="1937"/>
                    </a:cubicBezTo>
                    <a:cubicBezTo>
                      <a:pt x="6133" y="1743"/>
                      <a:pt x="6391" y="1227"/>
                      <a:pt x="6197" y="710"/>
                    </a:cubicBezTo>
                    <a:close/>
                    <a:moveTo>
                      <a:pt x="5489" y="1549"/>
                    </a:moveTo>
                    <a:lnTo>
                      <a:pt x="5489" y="1549"/>
                    </a:lnTo>
                    <a:cubicBezTo>
                      <a:pt x="4131" y="2065"/>
                      <a:pt x="4131" y="2065"/>
                      <a:pt x="4131" y="2065"/>
                    </a:cubicBezTo>
                    <a:cubicBezTo>
                      <a:pt x="4003" y="2132"/>
                      <a:pt x="3809" y="2065"/>
                      <a:pt x="3681" y="1937"/>
                    </a:cubicBezTo>
                    <a:cubicBezTo>
                      <a:pt x="3939" y="1873"/>
                      <a:pt x="3939" y="1873"/>
                      <a:pt x="3939" y="1873"/>
                    </a:cubicBezTo>
                    <a:cubicBezTo>
                      <a:pt x="4067" y="1807"/>
                      <a:pt x="4131" y="1679"/>
                      <a:pt x="4067" y="1485"/>
                    </a:cubicBezTo>
                    <a:cubicBezTo>
                      <a:pt x="4003" y="1357"/>
                      <a:pt x="3873" y="1291"/>
                      <a:pt x="3681" y="1291"/>
                    </a:cubicBezTo>
                    <a:cubicBezTo>
                      <a:pt x="3487" y="1421"/>
                      <a:pt x="3487" y="1421"/>
                      <a:pt x="3487" y="1421"/>
                    </a:cubicBezTo>
                    <a:cubicBezTo>
                      <a:pt x="3551" y="1227"/>
                      <a:pt x="3615" y="1163"/>
                      <a:pt x="3809" y="1099"/>
                    </a:cubicBezTo>
                    <a:cubicBezTo>
                      <a:pt x="5164" y="582"/>
                      <a:pt x="5164" y="582"/>
                      <a:pt x="5164" y="582"/>
                    </a:cubicBezTo>
                    <a:cubicBezTo>
                      <a:pt x="5422" y="452"/>
                      <a:pt x="5681" y="646"/>
                      <a:pt x="5811" y="905"/>
                    </a:cubicBezTo>
                    <a:cubicBezTo>
                      <a:pt x="5875" y="1163"/>
                      <a:pt x="5747" y="1421"/>
                      <a:pt x="5489" y="1549"/>
                    </a:cubicBezTo>
                    <a:close/>
                    <a:moveTo>
                      <a:pt x="3165" y="2260"/>
                    </a:moveTo>
                    <a:lnTo>
                      <a:pt x="3165" y="2260"/>
                    </a:lnTo>
                    <a:cubicBezTo>
                      <a:pt x="3551" y="2518"/>
                      <a:pt x="3551" y="2518"/>
                      <a:pt x="3551" y="2518"/>
                    </a:cubicBezTo>
                    <a:cubicBezTo>
                      <a:pt x="3423" y="3098"/>
                      <a:pt x="3423" y="3098"/>
                      <a:pt x="3423" y="3098"/>
                    </a:cubicBezTo>
                    <a:cubicBezTo>
                      <a:pt x="3293" y="3098"/>
                      <a:pt x="3293" y="3098"/>
                      <a:pt x="3293" y="3098"/>
                    </a:cubicBezTo>
                    <a:cubicBezTo>
                      <a:pt x="3423" y="2582"/>
                      <a:pt x="3423" y="2582"/>
                      <a:pt x="3423" y="2582"/>
                    </a:cubicBezTo>
                    <a:cubicBezTo>
                      <a:pt x="3034" y="2324"/>
                      <a:pt x="3034" y="2324"/>
                      <a:pt x="3034" y="2324"/>
                    </a:cubicBezTo>
                    <a:lnTo>
                      <a:pt x="3165" y="2260"/>
                    </a:lnTo>
                    <a:close/>
                    <a:moveTo>
                      <a:pt x="2196" y="1615"/>
                    </a:moveTo>
                    <a:lnTo>
                      <a:pt x="2196" y="1615"/>
                    </a:lnTo>
                    <a:cubicBezTo>
                      <a:pt x="1938" y="1163"/>
                      <a:pt x="1938" y="1163"/>
                      <a:pt x="1938" y="1163"/>
                    </a:cubicBezTo>
                    <a:cubicBezTo>
                      <a:pt x="2066" y="1163"/>
                      <a:pt x="2066" y="1163"/>
                      <a:pt x="2066" y="1163"/>
                    </a:cubicBezTo>
                    <a:cubicBezTo>
                      <a:pt x="2260" y="1549"/>
                      <a:pt x="2260" y="1549"/>
                      <a:pt x="2260" y="1549"/>
                    </a:cubicBezTo>
                    <a:cubicBezTo>
                      <a:pt x="2518" y="1549"/>
                      <a:pt x="2518" y="1549"/>
                      <a:pt x="2518" y="1549"/>
                    </a:cubicBezTo>
                    <a:cubicBezTo>
                      <a:pt x="2648" y="1807"/>
                      <a:pt x="2648" y="1807"/>
                      <a:pt x="2648" y="1807"/>
                    </a:cubicBezTo>
                    <a:cubicBezTo>
                      <a:pt x="2582" y="1873"/>
                      <a:pt x="2582" y="1873"/>
                      <a:pt x="2582" y="1873"/>
                    </a:cubicBezTo>
                    <a:cubicBezTo>
                      <a:pt x="2454" y="1679"/>
                      <a:pt x="2454" y="1679"/>
                      <a:pt x="2454" y="1679"/>
                    </a:cubicBezTo>
                    <a:lnTo>
                      <a:pt x="2196" y="1615"/>
                    </a:lnTo>
                    <a:close/>
                    <a:moveTo>
                      <a:pt x="2196" y="1615"/>
                    </a:moveTo>
                    <a:lnTo>
                      <a:pt x="2196" y="1615"/>
                    </a:lnTo>
                    <a:close/>
                  </a:path>
                </a:pathLst>
              </a:custGeom>
              <a:solidFill>
                <a:srgbClr val="255D93"/>
              </a:solidFill>
              <a:ln>
                <a:noFill/>
              </a:ln>
              <a:effectLst/>
            </p:spPr>
            <p:txBody>
              <a:bodyPr wrap="none" anchor="ctr"/>
              <a:lstStyle/>
              <a:p>
                <a:endParaRPr lang="en-US" sz="1705">
                  <a:cs typeface="+mn-ea"/>
                  <a:sym typeface="+mn-lt"/>
                </a:endParaRPr>
              </a:p>
            </p:txBody>
          </p:sp>
        </p:grpSp>
      </p:grpSp>
      <p:grpSp>
        <p:nvGrpSpPr>
          <p:cNvPr id="17" name="Group 16"/>
          <p:cNvGrpSpPr/>
          <p:nvPr/>
        </p:nvGrpSpPr>
        <p:grpSpPr>
          <a:xfrm>
            <a:off x="7134263" y="1852833"/>
            <a:ext cx="3086925" cy="1254493"/>
            <a:chOff x="7134320" y="1974051"/>
            <a:chExt cx="3087094" cy="1254563"/>
          </a:xfrm>
        </p:grpSpPr>
        <p:sp>
          <p:nvSpPr>
            <p:cNvPr id="18" name="Shape 2205"/>
            <p:cNvSpPr/>
            <p:nvPr/>
          </p:nvSpPr>
          <p:spPr>
            <a:xfrm>
              <a:off x="7152321" y="1974051"/>
              <a:ext cx="3069093" cy="1254563"/>
            </a:xfrm>
            <a:custGeom>
              <a:avLst/>
              <a:gdLst/>
              <a:ahLst/>
              <a:cxnLst>
                <a:cxn ang="0">
                  <a:pos x="wd2" y="hd2"/>
                </a:cxn>
                <a:cxn ang="5400000">
                  <a:pos x="wd2" y="hd2"/>
                </a:cxn>
                <a:cxn ang="10800000">
                  <a:pos x="wd2" y="hd2"/>
                </a:cxn>
                <a:cxn ang="16200000">
                  <a:pos x="wd2" y="hd2"/>
                </a:cxn>
              </a:cxnLst>
              <a:rect l="0" t="0" r="r" b="b"/>
              <a:pathLst>
                <a:path w="21600" h="21600" extrusionOk="0">
                  <a:moveTo>
                    <a:pt x="0" y="3240"/>
                  </a:moveTo>
                  <a:lnTo>
                    <a:pt x="12159" y="3240"/>
                  </a:lnTo>
                  <a:lnTo>
                    <a:pt x="12159" y="0"/>
                  </a:lnTo>
                  <a:lnTo>
                    <a:pt x="21600" y="10800"/>
                  </a:lnTo>
                  <a:lnTo>
                    <a:pt x="12159" y="21600"/>
                  </a:lnTo>
                  <a:lnTo>
                    <a:pt x="12159" y="18360"/>
                  </a:lnTo>
                  <a:lnTo>
                    <a:pt x="0" y="18360"/>
                  </a:lnTo>
                  <a:cubicBezTo>
                    <a:pt x="0" y="18360"/>
                    <a:pt x="0" y="3240"/>
                    <a:pt x="0" y="3240"/>
                  </a:cubicBezTo>
                  <a:close/>
                </a:path>
              </a:pathLst>
            </a:custGeom>
            <a:solidFill>
              <a:schemeClr val="accent3"/>
            </a:solidFill>
            <a:ln w="63500">
              <a:solidFill>
                <a:srgbClr val="FFFFFF"/>
              </a:solidFill>
              <a:miter lim="400000"/>
            </a:ln>
          </p:spPr>
          <p:txBody>
            <a:bodyPr lIns="38097" tIns="38097" rIns="38097" bIns="38097" anchor="ctr"/>
            <a:lstStyle/>
            <a:p>
              <a:pPr lvl="0">
                <a:defRPr sz="3200">
                  <a:solidFill>
                    <a:srgbClr val="FFFFFF"/>
                  </a:solidFill>
                  <a:latin typeface="Helvetica Light"/>
                  <a:ea typeface="Helvetica Light"/>
                  <a:cs typeface="Helvetica Light"/>
                  <a:sym typeface="Helvetica Light"/>
                </a:defRPr>
              </a:pPr>
              <a:endParaRPr sz="3200">
                <a:cs typeface="+mn-ea"/>
                <a:sym typeface="+mn-lt"/>
              </a:endParaRPr>
            </a:p>
          </p:txBody>
        </p:sp>
        <p:sp>
          <p:nvSpPr>
            <p:cNvPr id="19" name="TextBox 44"/>
            <p:cNvSpPr txBox="1"/>
            <p:nvPr/>
          </p:nvSpPr>
          <p:spPr>
            <a:xfrm>
              <a:off x="7746498" y="2403973"/>
              <a:ext cx="1991430" cy="430554"/>
            </a:xfrm>
            <a:prstGeom prst="rect">
              <a:avLst/>
            </a:prstGeom>
            <a:noFill/>
          </p:spPr>
          <p:txBody>
            <a:bodyPr wrap="square" lIns="0" tIns="0" rIns="0" bIns="0" rtlCol="0">
              <a:spAutoFit/>
            </a:bodyPr>
            <a:lstStyle/>
            <a:p>
              <a:pPr algn="ctr"/>
              <a:r>
                <a:rPr lang="zh-CN" altLang="en-US" sz="1400" dirty="0">
                  <a:solidFill>
                    <a:schemeClr val="bg1"/>
                  </a:solidFill>
                  <a:cs typeface="+mn-ea"/>
                  <a:sym typeface="+mn-lt"/>
                </a:rPr>
                <a:t>服务中心搜索此服务的相关服务提供方</a:t>
              </a:r>
              <a:endParaRPr lang="zh-CN" altLang="en-US" sz="1400" dirty="0">
                <a:solidFill>
                  <a:schemeClr val="bg1"/>
                </a:solidFill>
                <a:cs typeface="+mn-ea"/>
                <a:sym typeface="+mn-lt"/>
              </a:endParaRPr>
            </a:p>
          </p:txBody>
        </p:sp>
        <p:grpSp>
          <p:nvGrpSpPr>
            <p:cNvPr id="20" name="Group 3"/>
            <p:cNvGrpSpPr/>
            <p:nvPr/>
          </p:nvGrpSpPr>
          <p:grpSpPr>
            <a:xfrm>
              <a:off x="7134320" y="2308147"/>
              <a:ext cx="612031" cy="612032"/>
              <a:chOff x="7134320" y="2308147"/>
              <a:chExt cx="612031" cy="612032"/>
            </a:xfrm>
          </p:grpSpPr>
          <p:sp>
            <p:nvSpPr>
              <p:cNvPr id="21" name="Shape 2224"/>
              <p:cNvSpPr/>
              <p:nvPr/>
            </p:nvSpPr>
            <p:spPr>
              <a:xfrm>
                <a:off x="7134320" y="2308147"/>
                <a:ext cx="612031" cy="6120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50797" tIns="50797" rIns="50797" bIns="50797" numCol="1" anchor="ctr">
                <a:noAutofit/>
              </a:bodyPr>
              <a:lstStyle/>
              <a:p>
                <a:pPr lvl="0" algn="l">
                  <a:defRPr sz="3100" b="1">
                    <a:latin typeface="Kontrapunkt Bob Bold"/>
                    <a:ea typeface="Kontrapunkt Bob Bold"/>
                    <a:cs typeface="Kontrapunkt Bob Bold"/>
                    <a:sym typeface="Kontrapunkt Bob Bold"/>
                  </a:defRPr>
                </a:pPr>
                <a:endParaRPr sz="3100">
                  <a:cs typeface="+mn-ea"/>
                  <a:sym typeface="+mn-lt"/>
                </a:endParaRPr>
              </a:p>
            </p:txBody>
          </p:sp>
          <p:sp>
            <p:nvSpPr>
              <p:cNvPr id="22" name="Shape 731"/>
              <p:cNvSpPr/>
              <p:nvPr/>
            </p:nvSpPr>
            <p:spPr>
              <a:xfrm>
                <a:off x="7311011" y="2435995"/>
                <a:ext cx="263391" cy="331103"/>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cubicBezTo>
                      <a:pt x="4836" y="0"/>
                      <a:pt x="0" y="1447"/>
                      <a:pt x="0" y="3231"/>
                    </a:cubicBezTo>
                    <a:lnTo>
                      <a:pt x="0" y="4776"/>
                    </a:lnTo>
                    <a:cubicBezTo>
                      <a:pt x="0" y="6669"/>
                      <a:pt x="4836" y="8203"/>
                      <a:pt x="10799" y="8203"/>
                    </a:cubicBezTo>
                    <a:cubicBezTo>
                      <a:pt x="16764" y="8203"/>
                      <a:pt x="21600" y="6669"/>
                      <a:pt x="21600" y="4776"/>
                    </a:cubicBezTo>
                    <a:lnTo>
                      <a:pt x="21600" y="3231"/>
                    </a:lnTo>
                    <a:cubicBezTo>
                      <a:pt x="21600" y="1447"/>
                      <a:pt x="16764" y="0"/>
                      <a:pt x="10799" y="0"/>
                    </a:cubicBezTo>
                    <a:close/>
                    <a:moveTo>
                      <a:pt x="21195" y="8008"/>
                    </a:moveTo>
                    <a:cubicBezTo>
                      <a:pt x="19915" y="9488"/>
                      <a:pt x="15746" y="10572"/>
                      <a:pt x="10799" y="10572"/>
                    </a:cubicBezTo>
                    <a:cubicBezTo>
                      <a:pt x="5856" y="10572"/>
                      <a:pt x="1685" y="9488"/>
                      <a:pt x="405" y="8008"/>
                    </a:cubicBezTo>
                    <a:cubicBezTo>
                      <a:pt x="141" y="7702"/>
                      <a:pt x="0" y="7868"/>
                      <a:pt x="0" y="8007"/>
                    </a:cubicBezTo>
                    <a:cubicBezTo>
                      <a:pt x="0" y="8144"/>
                      <a:pt x="0" y="10898"/>
                      <a:pt x="0" y="10898"/>
                    </a:cubicBezTo>
                    <a:cubicBezTo>
                      <a:pt x="0" y="13061"/>
                      <a:pt x="4836" y="14814"/>
                      <a:pt x="10799" y="14814"/>
                    </a:cubicBezTo>
                    <a:cubicBezTo>
                      <a:pt x="16764" y="14814"/>
                      <a:pt x="21600" y="13061"/>
                      <a:pt x="21600" y="10898"/>
                    </a:cubicBezTo>
                    <a:cubicBezTo>
                      <a:pt x="21600" y="10898"/>
                      <a:pt x="21600" y="8144"/>
                      <a:pt x="21600" y="8007"/>
                    </a:cubicBezTo>
                    <a:cubicBezTo>
                      <a:pt x="21600" y="7868"/>
                      <a:pt x="21459" y="7702"/>
                      <a:pt x="21195" y="8008"/>
                    </a:cubicBezTo>
                    <a:close/>
                    <a:moveTo>
                      <a:pt x="21176" y="14285"/>
                    </a:moveTo>
                    <a:cubicBezTo>
                      <a:pt x="19876" y="15959"/>
                      <a:pt x="15722" y="17184"/>
                      <a:pt x="10799" y="17184"/>
                    </a:cubicBezTo>
                    <a:cubicBezTo>
                      <a:pt x="5878" y="17184"/>
                      <a:pt x="1724" y="15959"/>
                      <a:pt x="424" y="14285"/>
                    </a:cubicBezTo>
                    <a:cubicBezTo>
                      <a:pt x="147" y="13932"/>
                      <a:pt x="0" y="14121"/>
                      <a:pt x="0" y="14297"/>
                    </a:cubicBezTo>
                    <a:cubicBezTo>
                      <a:pt x="0" y="14472"/>
                      <a:pt x="0" y="16754"/>
                      <a:pt x="0" y="16754"/>
                    </a:cubicBezTo>
                    <a:cubicBezTo>
                      <a:pt x="0" y="19133"/>
                      <a:pt x="4836" y="21600"/>
                      <a:pt x="10799" y="21600"/>
                    </a:cubicBezTo>
                    <a:cubicBezTo>
                      <a:pt x="16764" y="21600"/>
                      <a:pt x="21600" y="19133"/>
                      <a:pt x="21600" y="16754"/>
                    </a:cubicBezTo>
                    <a:cubicBezTo>
                      <a:pt x="21600" y="16754"/>
                      <a:pt x="21600" y="14472"/>
                      <a:pt x="21600" y="14297"/>
                    </a:cubicBezTo>
                    <a:cubicBezTo>
                      <a:pt x="21600" y="14121"/>
                      <a:pt x="21453" y="13932"/>
                      <a:pt x="21176" y="14285"/>
                    </a:cubicBezTo>
                    <a:close/>
                  </a:path>
                </a:pathLst>
              </a:custGeom>
              <a:solidFill>
                <a:schemeClr val="accent3"/>
              </a:solidFill>
              <a:ln w="12700" cap="flat">
                <a:noFill/>
                <a:miter lim="400000"/>
              </a:ln>
              <a:effectLst/>
            </p:spPr>
            <p:txBody>
              <a:bodyPr wrap="square" lIns="38097" tIns="38097" rIns="38097" bIns="38097" numCol="1" anchor="ctr">
                <a:noAutofit/>
              </a:bodyPr>
              <a:lstStyle/>
              <a:p>
                <a:pPr lvl="0" algn="l">
                  <a:defRPr sz="3100" b="1">
                    <a:latin typeface="Kontrapunkt Bob Bold"/>
                    <a:ea typeface="Kontrapunkt Bob Bold"/>
                    <a:cs typeface="Kontrapunkt Bob Bold"/>
                    <a:sym typeface="Kontrapunkt Bob Bold"/>
                  </a:defRPr>
                </a:pPr>
                <a:endParaRPr sz="3100">
                  <a:cs typeface="+mn-ea"/>
                  <a:sym typeface="+mn-lt"/>
                </a:endParaRPr>
              </a:p>
            </p:txBody>
          </p:sp>
        </p:grpSp>
      </p:grpSp>
      <p:grpSp>
        <p:nvGrpSpPr>
          <p:cNvPr id="23" name="Group 17"/>
          <p:cNvGrpSpPr/>
          <p:nvPr/>
        </p:nvGrpSpPr>
        <p:grpSpPr>
          <a:xfrm>
            <a:off x="7152263" y="3508079"/>
            <a:ext cx="3068927" cy="1254493"/>
            <a:chOff x="7152319" y="3629386"/>
            <a:chExt cx="3069095" cy="1254563"/>
          </a:xfrm>
        </p:grpSpPr>
        <p:sp>
          <p:nvSpPr>
            <p:cNvPr id="24" name="Shape 2210"/>
            <p:cNvSpPr/>
            <p:nvPr/>
          </p:nvSpPr>
          <p:spPr>
            <a:xfrm rot="10800000">
              <a:off x="7152319" y="3629386"/>
              <a:ext cx="3069095" cy="1254563"/>
            </a:xfrm>
            <a:custGeom>
              <a:avLst/>
              <a:gdLst/>
              <a:ahLst/>
              <a:cxnLst>
                <a:cxn ang="0">
                  <a:pos x="wd2" y="hd2"/>
                </a:cxn>
                <a:cxn ang="5400000">
                  <a:pos x="wd2" y="hd2"/>
                </a:cxn>
                <a:cxn ang="10800000">
                  <a:pos x="wd2" y="hd2"/>
                </a:cxn>
                <a:cxn ang="16200000">
                  <a:pos x="wd2" y="hd2"/>
                </a:cxn>
              </a:cxnLst>
              <a:rect l="0" t="0" r="r" b="b"/>
              <a:pathLst>
                <a:path w="21600" h="21600" extrusionOk="0">
                  <a:moveTo>
                    <a:pt x="0" y="3240"/>
                  </a:moveTo>
                  <a:lnTo>
                    <a:pt x="12159" y="3240"/>
                  </a:lnTo>
                  <a:lnTo>
                    <a:pt x="12159" y="0"/>
                  </a:lnTo>
                  <a:lnTo>
                    <a:pt x="21600" y="10800"/>
                  </a:lnTo>
                  <a:lnTo>
                    <a:pt x="12159" y="21600"/>
                  </a:lnTo>
                  <a:lnTo>
                    <a:pt x="12159" y="18360"/>
                  </a:lnTo>
                  <a:lnTo>
                    <a:pt x="0" y="18360"/>
                  </a:lnTo>
                  <a:cubicBezTo>
                    <a:pt x="0" y="18360"/>
                    <a:pt x="0" y="3240"/>
                    <a:pt x="0" y="3240"/>
                  </a:cubicBezTo>
                  <a:close/>
                </a:path>
              </a:pathLst>
            </a:custGeom>
            <a:solidFill>
              <a:srgbClr val="4B97BF"/>
            </a:solidFill>
            <a:ln w="63500">
              <a:solidFill>
                <a:srgbClr val="FFFFFF"/>
              </a:solidFill>
              <a:miter lim="400000"/>
            </a:ln>
          </p:spPr>
          <p:txBody>
            <a:bodyPr lIns="38097" tIns="38097" rIns="38097" bIns="38097" anchor="ctr"/>
            <a:lstStyle/>
            <a:p>
              <a:pPr lvl="0">
                <a:defRPr sz="3200">
                  <a:solidFill>
                    <a:srgbClr val="FFFFFF"/>
                  </a:solidFill>
                  <a:latin typeface="Helvetica Light"/>
                  <a:ea typeface="Helvetica Light"/>
                  <a:cs typeface="Helvetica Light"/>
                  <a:sym typeface="Helvetica Light"/>
                </a:defRPr>
              </a:pPr>
              <a:endParaRPr sz="3200">
                <a:cs typeface="+mn-ea"/>
                <a:sym typeface="+mn-lt"/>
              </a:endParaRPr>
            </a:p>
          </p:txBody>
        </p:sp>
        <p:sp>
          <p:nvSpPr>
            <p:cNvPr id="25" name="TextBox 48"/>
            <p:cNvSpPr txBox="1"/>
            <p:nvPr/>
          </p:nvSpPr>
          <p:spPr>
            <a:xfrm>
              <a:off x="7752427" y="4046604"/>
              <a:ext cx="1842236" cy="430554"/>
            </a:xfrm>
            <a:prstGeom prst="rect">
              <a:avLst/>
            </a:prstGeom>
            <a:noFill/>
          </p:spPr>
          <p:txBody>
            <a:bodyPr wrap="square" lIns="0" tIns="0" rIns="0" bIns="0" rtlCol="0">
              <a:spAutoFit/>
            </a:bodyPr>
            <a:lstStyle/>
            <a:p>
              <a:pPr algn="ctr"/>
              <a:r>
                <a:rPr lang="zh-CN" altLang="en-US" sz="1400" dirty="0">
                  <a:solidFill>
                    <a:schemeClr val="bg1"/>
                  </a:solidFill>
                  <a:cs typeface="+mn-ea"/>
                  <a:sym typeface="+mn-lt"/>
                </a:rPr>
                <a:t>提供方解绑参数再处理请求</a:t>
              </a:r>
              <a:endParaRPr lang="zh-CN" altLang="en-US" sz="1400" dirty="0">
                <a:solidFill>
                  <a:schemeClr val="bg1"/>
                </a:solidFill>
                <a:cs typeface="+mn-ea"/>
                <a:sym typeface="+mn-lt"/>
              </a:endParaRPr>
            </a:p>
          </p:txBody>
        </p:sp>
        <p:grpSp>
          <p:nvGrpSpPr>
            <p:cNvPr id="26" name="Group 6"/>
            <p:cNvGrpSpPr/>
            <p:nvPr/>
          </p:nvGrpSpPr>
          <p:grpSpPr>
            <a:xfrm>
              <a:off x="9594105" y="3950651"/>
              <a:ext cx="612031" cy="612032"/>
              <a:chOff x="9594105" y="3950651"/>
              <a:chExt cx="612031" cy="612032"/>
            </a:xfrm>
          </p:grpSpPr>
          <p:sp>
            <p:nvSpPr>
              <p:cNvPr id="27" name="Shape 2236"/>
              <p:cNvSpPr/>
              <p:nvPr/>
            </p:nvSpPr>
            <p:spPr>
              <a:xfrm>
                <a:off x="9594105" y="3950651"/>
                <a:ext cx="612031" cy="6120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50797" tIns="50797" rIns="50797" bIns="50797" numCol="1" anchor="ctr">
                <a:noAutofit/>
              </a:bodyPr>
              <a:lstStyle/>
              <a:p>
                <a:pPr lvl="0" algn="l">
                  <a:defRPr sz="3100" b="1">
                    <a:latin typeface="Kontrapunkt Bob Bold"/>
                    <a:ea typeface="Kontrapunkt Bob Bold"/>
                    <a:cs typeface="Kontrapunkt Bob Bold"/>
                    <a:sym typeface="Kontrapunkt Bob Bold"/>
                  </a:defRPr>
                </a:pPr>
                <a:endParaRPr sz="3100">
                  <a:cs typeface="+mn-ea"/>
                  <a:sym typeface="+mn-lt"/>
                </a:endParaRPr>
              </a:p>
            </p:txBody>
          </p:sp>
          <p:sp>
            <p:nvSpPr>
              <p:cNvPr id="28" name="Freeform 61"/>
              <p:cNvSpPr>
                <a:spLocks noEditPoints="1"/>
              </p:cNvSpPr>
              <p:nvPr/>
            </p:nvSpPr>
            <p:spPr bwMode="auto">
              <a:xfrm>
                <a:off x="9714812" y="4114418"/>
                <a:ext cx="376928" cy="295836"/>
              </a:xfrm>
              <a:custGeom>
                <a:avLst/>
                <a:gdLst>
                  <a:gd name="T0" fmla="*/ 50 w 106"/>
                  <a:gd name="T1" fmla="*/ 11 h 83"/>
                  <a:gd name="T2" fmla="*/ 51 w 106"/>
                  <a:gd name="T3" fmla="*/ 11 h 83"/>
                  <a:gd name="T4" fmla="*/ 51 w 106"/>
                  <a:gd name="T5" fmla="*/ 43 h 83"/>
                  <a:gd name="T6" fmla="*/ 19 w 106"/>
                  <a:gd name="T7" fmla="*/ 27 h 83"/>
                  <a:gd name="T8" fmla="*/ 19 w 106"/>
                  <a:gd name="T9" fmla="*/ 26 h 83"/>
                  <a:gd name="T10" fmla="*/ 55 w 106"/>
                  <a:gd name="T11" fmla="*/ 42 h 83"/>
                  <a:gd name="T12" fmla="*/ 56 w 106"/>
                  <a:gd name="T13" fmla="*/ 43 h 83"/>
                  <a:gd name="T14" fmla="*/ 87 w 106"/>
                  <a:gd name="T15" fmla="*/ 27 h 83"/>
                  <a:gd name="T16" fmla="*/ 56 w 106"/>
                  <a:gd name="T17" fmla="*/ 11 h 83"/>
                  <a:gd name="T18" fmla="*/ 55 w 106"/>
                  <a:gd name="T19" fmla="*/ 11 h 83"/>
                  <a:gd name="T20" fmla="*/ 15 w 106"/>
                  <a:gd name="T21" fmla="*/ 29 h 83"/>
                  <a:gd name="T22" fmla="*/ 1 w 106"/>
                  <a:gd name="T23" fmla="*/ 35 h 83"/>
                  <a:gd name="T24" fmla="*/ 1 w 106"/>
                  <a:gd name="T25" fmla="*/ 37 h 83"/>
                  <a:gd name="T26" fmla="*/ 34 w 106"/>
                  <a:gd name="T27" fmla="*/ 53 h 83"/>
                  <a:gd name="T28" fmla="*/ 48 w 106"/>
                  <a:gd name="T29" fmla="*/ 46 h 83"/>
                  <a:gd name="T30" fmla="*/ 105 w 106"/>
                  <a:gd name="T31" fmla="*/ 16 h 83"/>
                  <a:gd name="T32" fmla="*/ 105 w 106"/>
                  <a:gd name="T33" fmla="*/ 18 h 83"/>
                  <a:gd name="T34" fmla="*/ 91 w 106"/>
                  <a:gd name="T35" fmla="*/ 25 h 83"/>
                  <a:gd name="T36" fmla="*/ 58 w 106"/>
                  <a:gd name="T37" fmla="*/ 8 h 83"/>
                  <a:gd name="T38" fmla="*/ 72 w 106"/>
                  <a:gd name="T39" fmla="*/ 0 h 83"/>
                  <a:gd name="T40" fmla="*/ 105 w 106"/>
                  <a:gd name="T41" fmla="*/ 16 h 83"/>
                  <a:gd name="T42" fmla="*/ 106 w 106"/>
                  <a:gd name="T43" fmla="*/ 36 h 83"/>
                  <a:gd name="T44" fmla="*/ 72 w 106"/>
                  <a:gd name="T45" fmla="*/ 53 h 83"/>
                  <a:gd name="T46" fmla="*/ 58 w 106"/>
                  <a:gd name="T47" fmla="*/ 47 h 83"/>
                  <a:gd name="T48" fmla="*/ 58 w 106"/>
                  <a:gd name="T49" fmla="*/ 45 h 83"/>
                  <a:gd name="T50" fmla="*/ 92 w 106"/>
                  <a:gd name="T51" fmla="*/ 29 h 83"/>
                  <a:gd name="T52" fmla="*/ 48 w 106"/>
                  <a:gd name="T53" fmla="*/ 7 h 83"/>
                  <a:gd name="T54" fmla="*/ 33 w 106"/>
                  <a:gd name="T55" fmla="*/ 0 h 83"/>
                  <a:gd name="T56" fmla="*/ 0 w 106"/>
                  <a:gd name="T57" fmla="*/ 17 h 83"/>
                  <a:gd name="T58" fmla="*/ 14 w 106"/>
                  <a:gd name="T59" fmla="*/ 25 h 83"/>
                  <a:gd name="T60" fmla="*/ 48 w 106"/>
                  <a:gd name="T61" fmla="*/ 9 h 83"/>
                  <a:gd name="T62" fmla="*/ 48 w 106"/>
                  <a:gd name="T63" fmla="*/ 7 h 83"/>
                  <a:gd name="T64" fmla="*/ 55 w 106"/>
                  <a:gd name="T65" fmla="*/ 82 h 83"/>
                  <a:gd name="T66" fmla="*/ 56 w 106"/>
                  <a:gd name="T67" fmla="*/ 83 h 83"/>
                  <a:gd name="T68" fmla="*/ 90 w 106"/>
                  <a:gd name="T69" fmla="*/ 65 h 83"/>
                  <a:gd name="T70" fmla="*/ 89 w 106"/>
                  <a:gd name="T71" fmla="*/ 49 h 83"/>
                  <a:gd name="T72" fmla="*/ 73 w 106"/>
                  <a:gd name="T73" fmla="*/ 57 h 83"/>
                  <a:gd name="T74" fmla="*/ 72 w 106"/>
                  <a:gd name="T75" fmla="*/ 57 h 83"/>
                  <a:gd name="T76" fmla="*/ 56 w 106"/>
                  <a:gd name="T77" fmla="*/ 49 h 83"/>
                  <a:gd name="T78" fmla="*/ 55 w 106"/>
                  <a:gd name="T79" fmla="*/ 50 h 83"/>
                  <a:gd name="T80" fmla="*/ 17 w 106"/>
                  <a:gd name="T81" fmla="*/ 49 h 83"/>
                  <a:gd name="T82" fmla="*/ 33 w 106"/>
                  <a:gd name="T83" fmla="*/ 57 h 83"/>
                  <a:gd name="T84" fmla="*/ 50 w 106"/>
                  <a:gd name="T85" fmla="*/ 49 h 83"/>
                  <a:gd name="T86" fmla="*/ 51 w 106"/>
                  <a:gd name="T87" fmla="*/ 50 h 83"/>
                  <a:gd name="T88" fmla="*/ 51 w 106"/>
                  <a:gd name="T89" fmla="*/ 83 h 83"/>
                  <a:gd name="T90" fmla="*/ 17 w 106"/>
                  <a:gd name="T91" fmla="*/ 66 h 83"/>
                  <a:gd name="T92" fmla="*/ 16 w 106"/>
                  <a:gd name="T93"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83">
                    <a:moveTo>
                      <a:pt x="19" y="26"/>
                    </a:moveTo>
                    <a:cubicBezTo>
                      <a:pt x="50" y="11"/>
                      <a:pt x="50" y="11"/>
                      <a:pt x="50" y="11"/>
                    </a:cubicBezTo>
                    <a:cubicBezTo>
                      <a:pt x="50" y="11"/>
                      <a:pt x="51" y="11"/>
                      <a:pt x="51" y="11"/>
                    </a:cubicBezTo>
                    <a:cubicBezTo>
                      <a:pt x="51" y="11"/>
                      <a:pt x="51" y="11"/>
                      <a:pt x="51" y="11"/>
                    </a:cubicBezTo>
                    <a:cubicBezTo>
                      <a:pt x="51" y="42"/>
                      <a:pt x="51" y="42"/>
                      <a:pt x="51" y="42"/>
                    </a:cubicBezTo>
                    <a:cubicBezTo>
                      <a:pt x="51" y="42"/>
                      <a:pt x="51" y="43"/>
                      <a:pt x="51" y="43"/>
                    </a:cubicBezTo>
                    <a:cubicBezTo>
                      <a:pt x="51" y="43"/>
                      <a:pt x="50" y="43"/>
                      <a:pt x="50" y="43"/>
                    </a:cubicBezTo>
                    <a:cubicBezTo>
                      <a:pt x="19" y="27"/>
                      <a:pt x="19" y="27"/>
                      <a:pt x="19" y="27"/>
                    </a:cubicBezTo>
                    <a:cubicBezTo>
                      <a:pt x="19" y="27"/>
                      <a:pt x="19" y="27"/>
                      <a:pt x="19" y="27"/>
                    </a:cubicBezTo>
                    <a:cubicBezTo>
                      <a:pt x="19" y="26"/>
                      <a:pt x="19" y="26"/>
                      <a:pt x="19" y="26"/>
                    </a:cubicBezTo>
                    <a:close/>
                    <a:moveTo>
                      <a:pt x="55" y="11"/>
                    </a:moveTo>
                    <a:cubicBezTo>
                      <a:pt x="55" y="42"/>
                      <a:pt x="55" y="42"/>
                      <a:pt x="55" y="42"/>
                    </a:cubicBezTo>
                    <a:cubicBezTo>
                      <a:pt x="55" y="42"/>
                      <a:pt x="55" y="43"/>
                      <a:pt x="55" y="43"/>
                    </a:cubicBezTo>
                    <a:cubicBezTo>
                      <a:pt x="55" y="43"/>
                      <a:pt x="56" y="43"/>
                      <a:pt x="56" y="43"/>
                    </a:cubicBezTo>
                    <a:cubicBezTo>
                      <a:pt x="87" y="27"/>
                      <a:pt x="87" y="27"/>
                      <a:pt x="87" y="27"/>
                    </a:cubicBezTo>
                    <a:cubicBezTo>
                      <a:pt x="87" y="27"/>
                      <a:pt x="87" y="27"/>
                      <a:pt x="87" y="27"/>
                    </a:cubicBezTo>
                    <a:cubicBezTo>
                      <a:pt x="87" y="26"/>
                      <a:pt x="87" y="26"/>
                      <a:pt x="87" y="26"/>
                    </a:cubicBezTo>
                    <a:cubicBezTo>
                      <a:pt x="56" y="11"/>
                      <a:pt x="56" y="11"/>
                      <a:pt x="56" y="11"/>
                    </a:cubicBezTo>
                    <a:cubicBezTo>
                      <a:pt x="56" y="11"/>
                      <a:pt x="55" y="11"/>
                      <a:pt x="55" y="11"/>
                    </a:cubicBezTo>
                    <a:cubicBezTo>
                      <a:pt x="55" y="11"/>
                      <a:pt x="55" y="11"/>
                      <a:pt x="55" y="11"/>
                    </a:cubicBezTo>
                    <a:close/>
                    <a:moveTo>
                      <a:pt x="48" y="45"/>
                    </a:moveTo>
                    <a:cubicBezTo>
                      <a:pt x="15" y="29"/>
                      <a:pt x="15" y="29"/>
                      <a:pt x="15" y="29"/>
                    </a:cubicBezTo>
                    <a:cubicBezTo>
                      <a:pt x="15" y="29"/>
                      <a:pt x="15" y="29"/>
                      <a:pt x="14" y="29"/>
                    </a:cubicBezTo>
                    <a:cubicBezTo>
                      <a:pt x="1" y="35"/>
                      <a:pt x="1" y="35"/>
                      <a:pt x="1" y="35"/>
                    </a:cubicBezTo>
                    <a:cubicBezTo>
                      <a:pt x="1" y="36"/>
                      <a:pt x="0" y="36"/>
                      <a:pt x="0" y="36"/>
                    </a:cubicBezTo>
                    <a:cubicBezTo>
                      <a:pt x="0" y="37"/>
                      <a:pt x="1" y="37"/>
                      <a:pt x="1" y="37"/>
                    </a:cubicBezTo>
                    <a:cubicBezTo>
                      <a:pt x="33" y="53"/>
                      <a:pt x="33" y="53"/>
                      <a:pt x="33" y="53"/>
                    </a:cubicBezTo>
                    <a:cubicBezTo>
                      <a:pt x="34" y="54"/>
                      <a:pt x="34" y="54"/>
                      <a:pt x="34" y="53"/>
                    </a:cubicBezTo>
                    <a:cubicBezTo>
                      <a:pt x="48" y="47"/>
                      <a:pt x="48" y="47"/>
                      <a:pt x="48" y="47"/>
                    </a:cubicBezTo>
                    <a:cubicBezTo>
                      <a:pt x="48" y="47"/>
                      <a:pt x="48" y="46"/>
                      <a:pt x="48" y="46"/>
                    </a:cubicBezTo>
                    <a:cubicBezTo>
                      <a:pt x="48" y="45"/>
                      <a:pt x="48" y="45"/>
                      <a:pt x="48" y="45"/>
                    </a:cubicBezTo>
                    <a:close/>
                    <a:moveTo>
                      <a:pt x="105" y="16"/>
                    </a:moveTo>
                    <a:cubicBezTo>
                      <a:pt x="105" y="17"/>
                      <a:pt x="106" y="17"/>
                      <a:pt x="106" y="17"/>
                    </a:cubicBezTo>
                    <a:cubicBezTo>
                      <a:pt x="106" y="18"/>
                      <a:pt x="105" y="18"/>
                      <a:pt x="105" y="18"/>
                    </a:cubicBezTo>
                    <a:cubicBezTo>
                      <a:pt x="92" y="25"/>
                      <a:pt x="92" y="25"/>
                      <a:pt x="92" y="25"/>
                    </a:cubicBezTo>
                    <a:cubicBezTo>
                      <a:pt x="91" y="25"/>
                      <a:pt x="91" y="25"/>
                      <a:pt x="91" y="25"/>
                    </a:cubicBezTo>
                    <a:cubicBezTo>
                      <a:pt x="58" y="9"/>
                      <a:pt x="58" y="9"/>
                      <a:pt x="58" y="9"/>
                    </a:cubicBezTo>
                    <a:cubicBezTo>
                      <a:pt x="58" y="8"/>
                      <a:pt x="58" y="8"/>
                      <a:pt x="58" y="8"/>
                    </a:cubicBezTo>
                    <a:cubicBezTo>
                      <a:pt x="58" y="7"/>
                      <a:pt x="58" y="7"/>
                      <a:pt x="58" y="7"/>
                    </a:cubicBezTo>
                    <a:cubicBezTo>
                      <a:pt x="72" y="0"/>
                      <a:pt x="72" y="0"/>
                      <a:pt x="72" y="0"/>
                    </a:cubicBezTo>
                    <a:cubicBezTo>
                      <a:pt x="72" y="0"/>
                      <a:pt x="72" y="0"/>
                      <a:pt x="72" y="0"/>
                    </a:cubicBezTo>
                    <a:cubicBezTo>
                      <a:pt x="105" y="16"/>
                      <a:pt x="105" y="16"/>
                      <a:pt x="105" y="16"/>
                    </a:cubicBezTo>
                    <a:close/>
                    <a:moveTo>
                      <a:pt x="105" y="35"/>
                    </a:moveTo>
                    <a:cubicBezTo>
                      <a:pt x="105" y="36"/>
                      <a:pt x="106" y="36"/>
                      <a:pt x="106" y="36"/>
                    </a:cubicBezTo>
                    <a:cubicBezTo>
                      <a:pt x="106" y="37"/>
                      <a:pt x="105" y="37"/>
                      <a:pt x="105" y="37"/>
                    </a:cubicBezTo>
                    <a:cubicBezTo>
                      <a:pt x="72" y="53"/>
                      <a:pt x="72" y="53"/>
                      <a:pt x="72" y="53"/>
                    </a:cubicBezTo>
                    <a:cubicBezTo>
                      <a:pt x="72" y="54"/>
                      <a:pt x="72" y="54"/>
                      <a:pt x="72" y="53"/>
                    </a:cubicBezTo>
                    <a:cubicBezTo>
                      <a:pt x="58" y="47"/>
                      <a:pt x="58" y="47"/>
                      <a:pt x="58" y="47"/>
                    </a:cubicBezTo>
                    <a:cubicBezTo>
                      <a:pt x="58" y="47"/>
                      <a:pt x="58" y="46"/>
                      <a:pt x="58" y="46"/>
                    </a:cubicBezTo>
                    <a:cubicBezTo>
                      <a:pt x="58" y="45"/>
                      <a:pt x="58" y="45"/>
                      <a:pt x="58" y="45"/>
                    </a:cubicBezTo>
                    <a:cubicBezTo>
                      <a:pt x="91" y="29"/>
                      <a:pt x="91" y="29"/>
                      <a:pt x="91" y="29"/>
                    </a:cubicBezTo>
                    <a:cubicBezTo>
                      <a:pt x="91" y="29"/>
                      <a:pt x="91" y="29"/>
                      <a:pt x="92" y="29"/>
                    </a:cubicBezTo>
                    <a:cubicBezTo>
                      <a:pt x="105" y="35"/>
                      <a:pt x="105" y="35"/>
                      <a:pt x="105" y="35"/>
                    </a:cubicBezTo>
                    <a:close/>
                    <a:moveTo>
                      <a:pt x="48" y="7"/>
                    </a:moveTo>
                    <a:cubicBezTo>
                      <a:pt x="34" y="0"/>
                      <a:pt x="34" y="0"/>
                      <a:pt x="34" y="0"/>
                    </a:cubicBezTo>
                    <a:cubicBezTo>
                      <a:pt x="34" y="0"/>
                      <a:pt x="34" y="0"/>
                      <a:pt x="33" y="0"/>
                    </a:cubicBezTo>
                    <a:cubicBezTo>
                      <a:pt x="1" y="16"/>
                      <a:pt x="1" y="16"/>
                      <a:pt x="1" y="16"/>
                    </a:cubicBezTo>
                    <a:cubicBezTo>
                      <a:pt x="1" y="17"/>
                      <a:pt x="0" y="17"/>
                      <a:pt x="0" y="17"/>
                    </a:cubicBezTo>
                    <a:cubicBezTo>
                      <a:pt x="0" y="18"/>
                      <a:pt x="1" y="18"/>
                      <a:pt x="1" y="18"/>
                    </a:cubicBezTo>
                    <a:cubicBezTo>
                      <a:pt x="14" y="25"/>
                      <a:pt x="14" y="25"/>
                      <a:pt x="14" y="25"/>
                    </a:cubicBezTo>
                    <a:cubicBezTo>
                      <a:pt x="15" y="25"/>
                      <a:pt x="15" y="25"/>
                      <a:pt x="15" y="25"/>
                    </a:cubicBezTo>
                    <a:cubicBezTo>
                      <a:pt x="48" y="9"/>
                      <a:pt x="48" y="9"/>
                      <a:pt x="48" y="9"/>
                    </a:cubicBezTo>
                    <a:cubicBezTo>
                      <a:pt x="48" y="8"/>
                      <a:pt x="48" y="8"/>
                      <a:pt x="48" y="8"/>
                    </a:cubicBezTo>
                    <a:cubicBezTo>
                      <a:pt x="48" y="7"/>
                      <a:pt x="48" y="7"/>
                      <a:pt x="48" y="7"/>
                    </a:cubicBezTo>
                    <a:close/>
                    <a:moveTo>
                      <a:pt x="55" y="50"/>
                    </a:moveTo>
                    <a:cubicBezTo>
                      <a:pt x="55" y="82"/>
                      <a:pt x="55" y="82"/>
                      <a:pt x="55" y="82"/>
                    </a:cubicBezTo>
                    <a:cubicBezTo>
                      <a:pt x="55" y="82"/>
                      <a:pt x="55" y="83"/>
                      <a:pt x="55" y="83"/>
                    </a:cubicBezTo>
                    <a:cubicBezTo>
                      <a:pt x="55" y="83"/>
                      <a:pt x="56" y="83"/>
                      <a:pt x="56" y="83"/>
                    </a:cubicBezTo>
                    <a:cubicBezTo>
                      <a:pt x="89" y="66"/>
                      <a:pt x="89" y="66"/>
                      <a:pt x="89" y="66"/>
                    </a:cubicBezTo>
                    <a:cubicBezTo>
                      <a:pt x="89" y="66"/>
                      <a:pt x="90" y="66"/>
                      <a:pt x="90" y="65"/>
                    </a:cubicBezTo>
                    <a:cubicBezTo>
                      <a:pt x="90" y="50"/>
                      <a:pt x="90" y="50"/>
                      <a:pt x="90" y="50"/>
                    </a:cubicBezTo>
                    <a:cubicBezTo>
                      <a:pt x="90" y="50"/>
                      <a:pt x="89" y="49"/>
                      <a:pt x="89" y="49"/>
                    </a:cubicBezTo>
                    <a:cubicBezTo>
                      <a:pt x="89" y="49"/>
                      <a:pt x="89" y="49"/>
                      <a:pt x="88" y="49"/>
                    </a:cubicBezTo>
                    <a:cubicBezTo>
                      <a:pt x="73" y="57"/>
                      <a:pt x="73" y="57"/>
                      <a:pt x="73" y="57"/>
                    </a:cubicBezTo>
                    <a:cubicBezTo>
                      <a:pt x="72" y="57"/>
                      <a:pt x="72" y="57"/>
                      <a:pt x="72" y="57"/>
                    </a:cubicBezTo>
                    <a:cubicBezTo>
                      <a:pt x="72" y="57"/>
                      <a:pt x="72" y="57"/>
                      <a:pt x="72" y="57"/>
                    </a:cubicBezTo>
                    <a:cubicBezTo>
                      <a:pt x="71" y="57"/>
                      <a:pt x="71" y="57"/>
                      <a:pt x="71" y="57"/>
                    </a:cubicBezTo>
                    <a:cubicBezTo>
                      <a:pt x="56" y="49"/>
                      <a:pt x="56" y="49"/>
                      <a:pt x="56" y="49"/>
                    </a:cubicBezTo>
                    <a:cubicBezTo>
                      <a:pt x="56" y="49"/>
                      <a:pt x="55" y="49"/>
                      <a:pt x="55" y="49"/>
                    </a:cubicBezTo>
                    <a:cubicBezTo>
                      <a:pt x="55" y="49"/>
                      <a:pt x="55" y="50"/>
                      <a:pt x="55" y="50"/>
                    </a:cubicBezTo>
                    <a:close/>
                    <a:moveTo>
                      <a:pt x="16" y="50"/>
                    </a:moveTo>
                    <a:cubicBezTo>
                      <a:pt x="16" y="50"/>
                      <a:pt x="17" y="49"/>
                      <a:pt x="17" y="49"/>
                    </a:cubicBezTo>
                    <a:cubicBezTo>
                      <a:pt x="17" y="49"/>
                      <a:pt x="17" y="49"/>
                      <a:pt x="18" y="49"/>
                    </a:cubicBezTo>
                    <a:cubicBezTo>
                      <a:pt x="33" y="57"/>
                      <a:pt x="33" y="57"/>
                      <a:pt x="33" y="57"/>
                    </a:cubicBezTo>
                    <a:cubicBezTo>
                      <a:pt x="34" y="57"/>
                      <a:pt x="34" y="57"/>
                      <a:pt x="34" y="57"/>
                    </a:cubicBezTo>
                    <a:cubicBezTo>
                      <a:pt x="50" y="49"/>
                      <a:pt x="50" y="49"/>
                      <a:pt x="50" y="49"/>
                    </a:cubicBezTo>
                    <a:cubicBezTo>
                      <a:pt x="50" y="49"/>
                      <a:pt x="51" y="49"/>
                      <a:pt x="51" y="49"/>
                    </a:cubicBezTo>
                    <a:cubicBezTo>
                      <a:pt x="51" y="49"/>
                      <a:pt x="51" y="50"/>
                      <a:pt x="51" y="50"/>
                    </a:cubicBezTo>
                    <a:cubicBezTo>
                      <a:pt x="51" y="82"/>
                      <a:pt x="51" y="82"/>
                      <a:pt x="51" y="82"/>
                    </a:cubicBezTo>
                    <a:cubicBezTo>
                      <a:pt x="51" y="82"/>
                      <a:pt x="51" y="83"/>
                      <a:pt x="51" y="83"/>
                    </a:cubicBezTo>
                    <a:cubicBezTo>
                      <a:pt x="51" y="83"/>
                      <a:pt x="50" y="83"/>
                      <a:pt x="50" y="83"/>
                    </a:cubicBezTo>
                    <a:cubicBezTo>
                      <a:pt x="17" y="66"/>
                      <a:pt x="17" y="66"/>
                      <a:pt x="17" y="66"/>
                    </a:cubicBezTo>
                    <a:cubicBezTo>
                      <a:pt x="17" y="66"/>
                      <a:pt x="16" y="66"/>
                      <a:pt x="16" y="65"/>
                    </a:cubicBezTo>
                    <a:lnTo>
                      <a:pt x="16" y="50"/>
                    </a:lnTo>
                    <a:close/>
                  </a:path>
                </a:pathLst>
              </a:custGeom>
              <a:solidFill>
                <a:srgbClr val="4B97BF"/>
              </a:solidFill>
              <a:ln>
                <a:noFill/>
              </a:ln>
            </p:spPr>
            <p:txBody>
              <a:bodyPr vert="horz" wrap="square" lIns="91435" tIns="45717" rIns="91435" bIns="45717" numCol="1" anchor="t" anchorCtr="0" compatLnSpc="1"/>
              <a:lstStyle/>
              <a:p>
                <a:endParaRPr lang="en-US" sz="1705">
                  <a:cs typeface="+mn-ea"/>
                  <a:sym typeface="+mn-lt"/>
                </a:endParaRPr>
              </a:p>
            </p:txBody>
          </p:sp>
        </p:grpSp>
      </p:grpSp>
      <p:grpSp>
        <p:nvGrpSpPr>
          <p:cNvPr id="29" name="Group 18"/>
          <p:cNvGrpSpPr/>
          <p:nvPr/>
        </p:nvGrpSpPr>
        <p:grpSpPr>
          <a:xfrm>
            <a:off x="4532781" y="3508079"/>
            <a:ext cx="3068927" cy="1254493"/>
            <a:chOff x="4532693" y="3629386"/>
            <a:chExt cx="3069095" cy="1254563"/>
          </a:xfrm>
        </p:grpSpPr>
        <p:sp>
          <p:nvSpPr>
            <p:cNvPr id="30" name="Shape 2209"/>
            <p:cNvSpPr/>
            <p:nvPr/>
          </p:nvSpPr>
          <p:spPr>
            <a:xfrm rot="10800000">
              <a:off x="4532693" y="3629386"/>
              <a:ext cx="3069095" cy="1254563"/>
            </a:xfrm>
            <a:custGeom>
              <a:avLst/>
              <a:gdLst/>
              <a:ahLst/>
              <a:cxnLst>
                <a:cxn ang="0">
                  <a:pos x="wd2" y="hd2"/>
                </a:cxn>
                <a:cxn ang="5400000">
                  <a:pos x="wd2" y="hd2"/>
                </a:cxn>
                <a:cxn ang="10800000">
                  <a:pos x="wd2" y="hd2"/>
                </a:cxn>
                <a:cxn ang="16200000">
                  <a:pos x="wd2" y="hd2"/>
                </a:cxn>
              </a:cxnLst>
              <a:rect l="0" t="0" r="r" b="b"/>
              <a:pathLst>
                <a:path w="21600" h="21600" extrusionOk="0">
                  <a:moveTo>
                    <a:pt x="0" y="3240"/>
                  </a:moveTo>
                  <a:lnTo>
                    <a:pt x="12159" y="3240"/>
                  </a:lnTo>
                  <a:lnTo>
                    <a:pt x="12159" y="0"/>
                  </a:lnTo>
                  <a:lnTo>
                    <a:pt x="21600" y="10800"/>
                  </a:lnTo>
                  <a:lnTo>
                    <a:pt x="12159" y="21600"/>
                  </a:lnTo>
                  <a:lnTo>
                    <a:pt x="12159" y="18360"/>
                  </a:lnTo>
                  <a:lnTo>
                    <a:pt x="0" y="18360"/>
                  </a:lnTo>
                  <a:cubicBezTo>
                    <a:pt x="0" y="18360"/>
                    <a:pt x="0" y="3240"/>
                    <a:pt x="0" y="3240"/>
                  </a:cubicBezTo>
                  <a:close/>
                </a:path>
              </a:pathLst>
            </a:custGeom>
            <a:solidFill>
              <a:schemeClr val="tx1">
                <a:lumMod val="75000"/>
                <a:lumOff val="25000"/>
              </a:schemeClr>
            </a:solidFill>
            <a:ln w="63500">
              <a:solidFill>
                <a:srgbClr val="FFFFFF"/>
              </a:solidFill>
              <a:miter lim="400000"/>
            </a:ln>
          </p:spPr>
          <p:txBody>
            <a:bodyPr lIns="38097" tIns="38097" rIns="38097" bIns="38097" anchor="ctr"/>
            <a:lstStyle/>
            <a:p>
              <a:pPr lvl="0">
                <a:defRPr sz="3200">
                  <a:solidFill>
                    <a:srgbClr val="FFFFFF"/>
                  </a:solidFill>
                  <a:latin typeface="Helvetica Light"/>
                  <a:ea typeface="Helvetica Light"/>
                  <a:cs typeface="Helvetica Light"/>
                  <a:sym typeface="Helvetica Light"/>
                </a:defRPr>
              </a:pPr>
              <a:endParaRPr sz="3200">
                <a:cs typeface="+mn-ea"/>
                <a:sym typeface="+mn-lt"/>
              </a:endParaRPr>
            </a:p>
          </p:txBody>
        </p:sp>
        <p:sp>
          <p:nvSpPr>
            <p:cNvPr id="31" name="TextBox 47"/>
            <p:cNvSpPr txBox="1"/>
            <p:nvPr/>
          </p:nvSpPr>
          <p:spPr>
            <a:xfrm>
              <a:off x="5261713" y="4046604"/>
              <a:ext cx="1724119" cy="430554"/>
            </a:xfrm>
            <a:prstGeom prst="rect">
              <a:avLst/>
            </a:prstGeom>
            <a:noFill/>
          </p:spPr>
          <p:txBody>
            <a:bodyPr wrap="square" lIns="0" tIns="0" rIns="0" bIns="0" rtlCol="0">
              <a:spAutoFit/>
            </a:bodyPr>
            <a:lstStyle/>
            <a:p>
              <a:pPr algn="ctr"/>
              <a:r>
                <a:rPr lang="zh-CN" altLang="en-US" sz="1400" dirty="0">
                  <a:solidFill>
                    <a:schemeClr val="bg1"/>
                  </a:solidFill>
                  <a:cs typeface="+mn-ea"/>
                  <a:sym typeface="+mn-lt"/>
                </a:rPr>
                <a:t>绑定参数打包发送给服务中心</a:t>
              </a:r>
              <a:endParaRPr lang="en-US" sz="1400" dirty="0">
                <a:solidFill>
                  <a:schemeClr val="bg1"/>
                </a:solidFill>
                <a:cs typeface="+mn-ea"/>
                <a:sym typeface="+mn-lt"/>
              </a:endParaRPr>
            </a:p>
          </p:txBody>
        </p:sp>
        <p:grpSp>
          <p:nvGrpSpPr>
            <p:cNvPr id="32" name="Group 13"/>
            <p:cNvGrpSpPr/>
            <p:nvPr/>
          </p:nvGrpSpPr>
          <p:grpSpPr>
            <a:xfrm>
              <a:off x="6971654" y="3950651"/>
              <a:ext cx="612031" cy="612032"/>
              <a:chOff x="6971654" y="3950651"/>
              <a:chExt cx="612031" cy="612032"/>
            </a:xfrm>
          </p:grpSpPr>
          <p:sp>
            <p:nvSpPr>
              <p:cNvPr id="33" name="Shape 2240"/>
              <p:cNvSpPr/>
              <p:nvPr/>
            </p:nvSpPr>
            <p:spPr>
              <a:xfrm>
                <a:off x="6971654" y="3950651"/>
                <a:ext cx="612031" cy="6120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50797" tIns="50797" rIns="50797" bIns="50797" numCol="1" anchor="ctr">
                <a:noAutofit/>
              </a:bodyPr>
              <a:lstStyle/>
              <a:p>
                <a:pPr lvl="0" algn="l">
                  <a:defRPr sz="3100" b="1">
                    <a:latin typeface="Kontrapunkt Bob Bold"/>
                    <a:ea typeface="Kontrapunkt Bob Bold"/>
                    <a:cs typeface="Kontrapunkt Bob Bold"/>
                    <a:sym typeface="Kontrapunkt Bob Bold"/>
                  </a:defRPr>
                </a:pPr>
                <a:endParaRPr sz="3100">
                  <a:cs typeface="+mn-ea"/>
                  <a:sym typeface="+mn-lt"/>
                </a:endParaRPr>
              </a:p>
            </p:txBody>
          </p:sp>
          <p:sp>
            <p:nvSpPr>
              <p:cNvPr id="34" name="Freeform 51"/>
              <p:cNvSpPr>
                <a:spLocks noEditPoints="1"/>
              </p:cNvSpPr>
              <p:nvPr/>
            </p:nvSpPr>
            <p:spPr bwMode="auto">
              <a:xfrm>
                <a:off x="7071063" y="4110170"/>
                <a:ext cx="393784" cy="325300"/>
              </a:xfrm>
              <a:custGeom>
                <a:avLst/>
                <a:gdLst>
                  <a:gd name="T0" fmla="*/ 83 w 107"/>
                  <a:gd name="T1" fmla="*/ 63 h 88"/>
                  <a:gd name="T2" fmla="*/ 83 w 107"/>
                  <a:gd name="T3" fmla="*/ 7 h 88"/>
                  <a:gd name="T4" fmla="*/ 83 w 107"/>
                  <a:gd name="T5" fmla="*/ 3 h 88"/>
                  <a:gd name="T6" fmla="*/ 85 w 107"/>
                  <a:gd name="T7" fmla="*/ 0 h 88"/>
                  <a:gd name="T8" fmla="*/ 87 w 107"/>
                  <a:gd name="T9" fmla="*/ 0 h 88"/>
                  <a:gd name="T10" fmla="*/ 89 w 107"/>
                  <a:gd name="T11" fmla="*/ 0 h 88"/>
                  <a:gd name="T12" fmla="*/ 89 w 107"/>
                  <a:gd name="T13" fmla="*/ 69 h 88"/>
                  <a:gd name="T14" fmla="*/ 87 w 107"/>
                  <a:gd name="T15" fmla="*/ 70 h 88"/>
                  <a:gd name="T16" fmla="*/ 85 w 107"/>
                  <a:gd name="T17" fmla="*/ 69 h 88"/>
                  <a:gd name="T18" fmla="*/ 83 w 107"/>
                  <a:gd name="T19" fmla="*/ 67 h 88"/>
                  <a:gd name="T20" fmla="*/ 83 w 107"/>
                  <a:gd name="T21" fmla="*/ 63 h 88"/>
                  <a:gd name="T22" fmla="*/ 24 w 107"/>
                  <a:gd name="T23" fmla="*/ 63 h 88"/>
                  <a:gd name="T24" fmla="*/ 24 w 107"/>
                  <a:gd name="T25" fmla="*/ 7 h 88"/>
                  <a:gd name="T26" fmla="*/ 24 w 107"/>
                  <a:gd name="T27" fmla="*/ 3 h 88"/>
                  <a:gd name="T28" fmla="*/ 22 w 107"/>
                  <a:gd name="T29" fmla="*/ 0 h 88"/>
                  <a:gd name="T30" fmla="*/ 20 w 107"/>
                  <a:gd name="T31" fmla="*/ 0 h 88"/>
                  <a:gd name="T32" fmla="*/ 18 w 107"/>
                  <a:gd name="T33" fmla="*/ 0 h 88"/>
                  <a:gd name="T34" fmla="*/ 18 w 107"/>
                  <a:gd name="T35" fmla="*/ 69 h 88"/>
                  <a:gd name="T36" fmla="*/ 20 w 107"/>
                  <a:gd name="T37" fmla="*/ 70 h 88"/>
                  <a:gd name="T38" fmla="*/ 22 w 107"/>
                  <a:gd name="T39" fmla="*/ 69 h 88"/>
                  <a:gd name="T40" fmla="*/ 24 w 107"/>
                  <a:gd name="T41" fmla="*/ 67 h 88"/>
                  <a:gd name="T42" fmla="*/ 24 w 107"/>
                  <a:gd name="T43" fmla="*/ 63 h 88"/>
                  <a:gd name="T44" fmla="*/ 36 w 107"/>
                  <a:gd name="T45" fmla="*/ 51 h 88"/>
                  <a:gd name="T46" fmla="*/ 36 w 107"/>
                  <a:gd name="T47" fmla="*/ 55 h 88"/>
                  <a:gd name="T48" fmla="*/ 33 w 107"/>
                  <a:gd name="T49" fmla="*/ 58 h 88"/>
                  <a:gd name="T50" fmla="*/ 31 w 107"/>
                  <a:gd name="T51" fmla="*/ 59 h 88"/>
                  <a:gd name="T52" fmla="*/ 29 w 107"/>
                  <a:gd name="T53" fmla="*/ 58 h 88"/>
                  <a:gd name="T54" fmla="*/ 29 w 107"/>
                  <a:gd name="T55" fmla="*/ 12 h 88"/>
                  <a:gd name="T56" fmla="*/ 31 w 107"/>
                  <a:gd name="T57" fmla="*/ 11 h 88"/>
                  <a:gd name="T58" fmla="*/ 33 w 107"/>
                  <a:gd name="T59" fmla="*/ 12 h 88"/>
                  <a:gd name="T60" fmla="*/ 36 w 107"/>
                  <a:gd name="T61" fmla="*/ 14 h 88"/>
                  <a:gd name="T62" fmla="*/ 36 w 107"/>
                  <a:gd name="T63" fmla="*/ 18 h 88"/>
                  <a:gd name="T64" fmla="*/ 36 w 107"/>
                  <a:gd name="T65" fmla="*/ 51 h 88"/>
                  <a:gd name="T66" fmla="*/ 61 w 107"/>
                  <a:gd name="T67" fmla="*/ 80 h 88"/>
                  <a:gd name="T68" fmla="*/ 54 w 107"/>
                  <a:gd name="T69" fmla="*/ 88 h 88"/>
                  <a:gd name="T70" fmla="*/ 46 w 107"/>
                  <a:gd name="T71" fmla="*/ 80 h 88"/>
                  <a:gd name="T72" fmla="*/ 46 w 107"/>
                  <a:gd name="T73" fmla="*/ 24 h 88"/>
                  <a:gd name="T74" fmla="*/ 54 w 107"/>
                  <a:gd name="T75" fmla="*/ 16 h 88"/>
                  <a:gd name="T76" fmla="*/ 61 w 107"/>
                  <a:gd name="T77" fmla="*/ 24 h 88"/>
                  <a:gd name="T78" fmla="*/ 61 w 107"/>
                  <a:gd name="T79" fmla="*/ 80 h 88"/>
                  <a:gd name="T80" fmla="*/ 71 w 107"/>
                  <a:gd name="T81" fmla="*/ 51 h 88"/>
                  <a:gd name="T82" fmla="*/ 71 w 107"/>
                  <a:gd name="T83" fmla="*/ 55 h 88"/>
                  <a:gd name="T84" fmla="*/ 74 w 107"/>
                  <a:gd name="T85" fmla="*/ 58 h 88"/>
                  <a:gd name="T86" fmla="*/ 76 w 107"/>
                  <a:gd name="T87" fmla="*/ 59 h 88"/>
                  <a:gd name="T88" fmla="*/ 78 w 107"/>
                  <a:gd name="T89" fmla="*/ 58 h 88"/>
                  <a:gd name="T90" fmla="*/ 78 w 107"/>
                  <a:gd name="T91" fmla="*/ 12 h 88"/>
                  <a:gd name="T92" fmla="*/ 76 w 107"/>
                  <a:gd name="T93" fmla="*/ 11 h 88"/>
                  <a:gd name="T94" fmla="*/ 74 w 107"/>
                  <a:gd name="T95" fmla="*/ 12 h 88"/>
                  <a:gd name="T96" fmla="*/ 71 w 107"/>
                  <a:gd name="T97" fmla="*/ 14 h 88"/>
                  <a:gd name="T98" fmla="*/ 71 w 107"/>
                  <a:gd name="T99" fmla="*/ 18 h 88"/>
                  <a:gd name="T100" fmla="*/ 71 w 107"/>
                  <a:gd name="T101" fmla="*/ 5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7" h="88">
                    <a:moveTo>
                      <a:pt x="83" y="63"/>
                    </a:moveTo>
                    <a:cubicBezTo>
                      <a:pt x="97" y="47"/>
                      <a:pt x="97" y="23"/>
                      <a:pt x="83" y="7"/>
                    </a:cubicBezTo>
                    <a:cubicBezTo>
                      <a:pt x="82" y="6"/>
                      <a:pt x="82" y="4"/>
                      <a:pt x="83" y="3"/>
                    </a:cubicBezTo>
                    <a:cubicBezTo>
                      <a:pt x="85" y="0"/>
                      <a:pt x="85" y="0"/>
                      <a:pt x="85" y="0"/>
                    </a:cubicBezTo>
                    <a:cubicBezTo>
                      <a:pt x="86" y="0"/>
                      <a:pt x="86" y="0"/>
                      <a:pt x="87" y="0"/>
                    </a:cubicBezTo>
                    <a:cubicBezTo>
                      <a:pt x="88" y="0"/>
                      <a:pt x="89" y="0"/>
                      <a:pt x="89" y="0"/>
                    </a:cubicBezTo>
                    <a:cubicBezTo>
                      <a:pt x="107" y="20"/>
                      <a:pt x="107" y="50"/>
                      <a:pt x="89" y="69"/>
                    </a:cubicBezTo>
                    <a:cubicBezTo>
                      <a:pt x="89" y="70"/>
                      <a:pt x="88" y="70"/>
                      <a:pt x="87" y="70"/>
                    </a:cubicBezTo>
                    <a:cubicBezTo>
                      <a:pt x="86" y="70"/>
                      <a:pt x="86" y="70"/>
                      <a:pt x="85" y="69"/>
                    </a:cubicBezTo>
                    <a:cubicBezTo>
                      <a:pt x="83" y="67"/>
                      <a:pt x="83" y="67"/>
                      <a:pt x="83" y="67"/>
                    </a:cubicBezTo>
                    <a:cubicBezTo>
                      <a:pt x="82" y="65"/>
                      <a:pt x="82" y="64"/>
                      <a:pt x="83" y="63"/>
                    </a:cubicBezTo>
                    <a:close/>
                    <a:moveTo>
                      <a:pt x="24" y="63"/>
                    </a:moveTo>
                    <a:cubicBezTo>
                      <a:pt x="10" y="47"/>
                      <a:pt x="10" y="23"/>
                      <a:pt x="24" y="7"/>
                    </a:cubicBezTo>
                    <a:cubicBezTo>
                      <a:pt x="25" y="6"/>
                      <a:pt x="25" y="4"/>
                      <a:pt x="24" y="3"/>
                    </a:cubicBezTo>
                    <a:cubicBezTo>
                      <a:pt x="22" y="0"/>
                      <a:pt x="22" y="0"/>
                      <a:pt x="22" y="0"/>
                    </a:cubicBezTo>
                    <a:cubicBezTo>
                      <a:pt x="21" y="0"/>
                      <a:pt x="21" y="0"/>
                      <a:pt x="20" y="0"/>
                    </a:cubicBezTo>
                    <a:cubicBezTo>
                      <a:pt x="19" y="0"/>
                      <a:pt x="18" y="0"/>
                      <a:pt x="18" y="0"/>
                    </a:cubicBezTo>
                    <a:cubicBezTo>
                      <a:pt x="0" y="20"/>
                      <a:pt x="0" y="50"/>
                      <a:pt x="18" y="69"/>
                    </a:cubicBezTo>
                    <a:cubicBezTo>
                      <a:pt x="18" y="70"/>
                      <a:pt x="19" y="70"/>
                      <a:pt x="20" y="70"/>
                    </a:cubicBezTo>
                    <a:cubicBezTo>
                      <a:pt x="21" y="70"/>
                      <a:pt x="21" y="70"/>
                      <a:pt x="22" y="69"/>
                    </a:cubicBezTo>
                    <a:cubicBezTo>
                      <a:pt x="24" y="67"/>
                      <a:pt x="24" y="67"/>
                      <a:pt x="24" y="67"/>
                    </a:cubicBezTo>
                    <a:cubicBezTo>
                      <a:pt x="25" y="65"/>
                      <a:pt x="25" y="64"/>
                      <a:pt x="24" y="63"/>
                    </a:cubicBezTo>
                    <a:close/>
                    <a:moveTo>
                      <a:pt x="36" y="51"/>
                    </a:moveTo>
                    <a:cubicBezTo>
                      <a:pt x="37" y="53"/>
                      <a:pt x="37" y="54"/>
                      <a:pt x="36" y="55"/>
                    </a:cubicBezTo>
                    <a:cubicBezTo>
                      <a:pt x="33" y="58"/>
                      <a:pt x="33" y="58"/>
                      <a:pt x="33" y="58"/>
                    </a:cubicBezTo>
                    <a:cubicBezTo>
                      <a:pt x="33" y="58"/>
                      <a:pt x="32" y="59"/>
                      <a:pt x="31" y="59"/>
                    </a:cubicBezTo>
                    <a:cubicBezTo>
                      <a:pt x="30" y="58"/>
                      <a:pt x="30" y="58"/>
                      <a:pt x="29" y="58"/>
                    </a:cubicBezTo>
                    <a:cubicBezTo>
                      <a:pt x="18" y="44"/>
                      <a:pt x="18" y="25"/>
                      <a:pt x="29" y="12"/>
                    </a:cubicBezTo>
                    <a:cubicBezTo>
                      <a:pt x="30" y="11"/>
                      <a:pt x="30" y="11"/>
                      <a:pt x="31" y="11"/>
                    </a:cubicBezTo>
                    <a:cubicBezTo>
                      <a:pt x="32" y="11"/>
                      <a:pt x="33" y="11"/>
                      <a:pt x="33" y="12"/>
                    </a:cubicBezTo>
                    <a:cubicBezTo>
                      <a:pt x="36" y="14"/>
                      <a:pt x="36" y="14"/>
                      <a:pt x="36" y="14"/>
                    </a:cubicBezTo>
                    <a:cubicBezTo>
                      <a:pt x="37" y="15"/>
                      <a:pt x="37" y="17"/>
                      <a:pt x="36" y="18"/>
                    </a:cubicBezTo>
                    <a:cubicBezTo>
                      <a:pt x="28" y="28"/>
                      <a:pt x="28" y="42"/>
                      <a:pt x="36" y="51"/>
                    </a:cubicBezTo>
                    <a:close/>
                    <a:moveTo>
                      <a:pt x="61" y="80"/>
                    </a:moveTo>
                    <a:cubicBezTo>
                      <a:pt x="61" y="84"/>
                      <a:pt x="58" y="88"/>
                      <a:pt x="54" y="88"/>
                    </a:cubicBezTo>
                    <a:cubicBezTo>
                      <a:pt x="49" y="88"/>
                      <a:pt x="46" y="84"/>
                      <a:pt x="46" y="80"/>
                    </a:cubicBezTo>
                    <a:cubicBezTo>
                      <a:pt x="46" y="60"/>
                      <a:pt x="46" y="44"/>
                      <a:pt x="46" y="24"/>
                    </a:cubicBezTo>
                    <a:cubicBezTo>
                      <a:pt x="46" y="19"/>
                      <a:pt x="49" y="16"/>
                      <a:pt x="54" y="16"/>
                    </a:cubicBezTo>
                    <a:cubicBezTo>
                      <a:pt x="58" y="16"/>
                      <a:pt x="61" y="19"/>
                      <a:pt x="61" y="24"/>
                    </a:cubicBezTo>
                    <a:cubicBezTo>
                      <a:pt x="61" y="44"/>
                      <a:pt x="61" y="60"/>
                      <a:pt x="61" y="80"/>
                    </a:cubicBezTo>
                    <a:close/>
                    <a:moveTo>
                      <a:pt x="71" y="51"/>
                    </a:moveTo>
                    <a:cubicBezTo>
                      <a:pt x="70" y="53"/>
                      <a:pt x="70" y="54"/>
                      <a:pt x="71" y="55"/>
                    </a:cubicBezTo>
                    <a:cubicBezTo>
                      <a:pt x="74" y="58"/>
                      <a:pt x="74" y="58"/>
                      <a:pt x="74" y="58"/>
                    </a:cubicBezTo>
                    <a:cubicBezTo>
                      <a:pt x="74" y="58"/>
                      <a:pt x="75" y="59"/>
                      <a:pt x="76" y="59"/>
                    </a:cubicBezTo>
                    <a:cubicBezTo>
                      <a:pt x="77" y="58"/>
                      <a:pt x="77" y="58"/>
                      <a:pt x="78" y="58"/>
                    </a:cubicBezTo>
                    <a:cubicBezTo>
                      <a:pt x="89" y="44"/>
                      <a:pt x="89" y="25"/>
                      <a:pt x="78" y="12"/>
                    </a:cubicBezTo>
                    <a:cubicBezTo>
                      <a:pt x="77" y="11"/>
                      <a:pt x="77" y="11"/>
                      <a:pt x="76" y="11"/>
                    </a:cubicBezTo>
                    <a:cubicBezTo>
                      <a:pt x="75" y="11"/>
                      <a:pt x="74" y="11"/>
                      <a:pt x="74" y="12"/>
                    </a:cubicBezTo>
                    <a:cubicBezTo>
                      <a:pt x="71" y="14"/>
                      <a:pt x="71" y="14"/>
                      <a:pt x="71" y="14"/>
                    </a:cubicBezTo>
                    <a:cubicBezTo>
                      <a:pt x="70" y="15"/>
                      <a:pt x="70" y="17"/>
                      <a:pt x="71" y="18"/>
                    </a:cubicBezTo>
                    <a:cubicBezTo>
                      <a:pt x="79" y="28"/>
                      <a:pt x="79" y="42"/>
                      <a:pt x="71" y="51"/>
                    </a:cubicBezTo>
                    <a:close/>
                  </a:path>
                </a:pathLst>
              </a:custGeom>
              <a:solidFill>
                <a:schemeClr val="tx1">
                  <a:lumMod val="75000"/>
                  <a:lumOff val="25000"/>
                </a:schemeClr>
              </a:solidFill>
              <a:ln>
                <a:noFill/>
              </a:ln>
            </p:spPr>
            <p:txBody>
              <a:bodyPr vert="horz" wrap="square" lIns="91435" tIns="45717" rIns="91435" bIns="45717" numCol="1" anchor="t" anchorCtr="0" compatLnSpc="1"/>
              <a:lstStyle/>
              <a:p>
                <a:endParaRPr lang="en-US" sz="1705">
                  <a:cs typeface="+mn-ea"/>
                  <a:sym typeface="+mn-lt"/>
                </a:endParaRPr>
              </a:p>
            </p:txBody>
          </p:sp>
        </p:grpSp>
      </p:grpSp>
      <p:grpSp>
        <p:nvGrpSpPr>
          <p:cNvPr id="35" name="Group 19"/>
          <p:cNvGrpSpPr/>
          <p:nvPr/>
        </p:nvGrpSpPr>
        <p:grpSpPr>
          <a:xfrm>
            <a:off x="1961851" y="3508079"/>
            <a:ext cx="3068927" cy="1254493"/>
            <a:chOff x="1961623" y="3629386"/>
            <a:chExt cx="3069095" cy="1254563"/>
          </a:xfrm>
        </p:grpSpPr>
        <p:sp>
          <p:nvSpPr>
            <p:cNvPr id="36" name="Shape 2208"/>
            <p:cNvSpPr/>
            <p:nvPr/>
          </p:nvSpPr>
          <p:spPr>
            <a:xfrm rot="10800000">
              <a:off x="1961623" y="3629386"/>
              <a:ext cx="3069095" cy="1254563"/>
            </a:xfrm>
            <a:custGeom>
              <a:avLst/>
              <a:gdLst/>
              <a:ahLst/>
              <a:cxnLst>
                <a:cxn ang="0">
                  <a:pos x="wd2" y="hd2"/>
                </a:cxn>
                <a:cxn ang="5400000">
                  <a:pos x="wd2" y="hd2"/>
                </a:cxn>
                <a:cxn ang="10800000">
                  <a:pos x="wd2" y="hd2"/>
                </a:cxn>
                <a:cxn ang="16200000">
                  <a:pos x="wd2" y="hd2"/>
                </a:cxn>
              </a:cxnLst>
              <a:rect l="0" t="0" r="r" b="b"/>
              <a:pathLst>
                <a:path w="21600" h="21600" extrusionOk="0">
                  <a:moveTo>
                    <a:pt x="0" y="3240"/>
                  </a:moveTo>
                  <a:lnTo>
                    <a:pt x="12159" y="3240"/>
                  </a:lnTo>
                  <a:lnTo>
                    <a:pt x="12159" y="0"/>
                  </a:lnTo>
                  <a:lnTo>
                    <a:pt x="21600" y="10800"/>
                  </a:lnTo>
                  <a:lnTo>
                    <a:pt x="12159" y="21600"/>
                  </a:lnTo>
                  <a:lnTo>
                    <a:pt x="12159" y="18360"/>
                  </a:lnTo>
                  <a:lnTo>
                    <a:pt x="0" y="18360"/>
                  </a:lnTo>
                  <a:cubicBezTo>
                    <a:pt x="0" y="18360"/>
                    <a:pt x="0" y="3240"/>
                    <a:pt x="0" y="3240"/>
                  </a:cubicBezTo>
                  <a:close/>
                </a:path>
              </a:pathLst>
            </a:custGeom>
            <a:solidFill>
              <a:srgbClr val="1775B9"/>
            </a:solidFill>
            <a:ln w="63500">
              <a:solidFill>
                <a:srgbClr val="FFFFFF"/>
              </a:solidFill>
              <a:miter lim="400000"/>
            </a:ln>
          </p:spPr>
          <p:txBody>
            <a:bodyPr lIns="38097" tIns="38097" rIns="38097" bIns="38097" anchor="ctr"/>
            <a:lstStyle/>
            <a:p>
              <a:pPr lvl="0">
                <a:defRPr sz="3200">
                  <a:solidFill>
                    <a:srgbClr val="FFFFFF"/>
                  </a:solidFill>
                  <a:latin typeface="Helvetica Light"/>
                  <a:ea typeface="Helvetica Light"/>
                  <a:cs typeface="Helvetica Light"/>
                  <a:sym typeface="Helvetica Light"/>
                </a:defRPr>
              </a:pPr>
              <a:endParaRPr sz="3200">
                <a:cs typeface="+mn-ea"/>
                <a:sym typeface="+mn-lt"/>
              </a:endParaRPr>
            </a:p>
          </p:txBody>
        </p:sp>
        <p:sp>
          <p:nvSpPr>
            <p:cNvPr id="37" name="TextBox 46"/>
            <p:cNvSpPr txBox="1"/>
            <p:nvPr/>
          </p:nvSpPr>
          <p:spPr>
            <a:xfrm>
              <a:off x="2444649" y="4057544"/>
              <a:ext cx="1991431" cy="430554"/>
            </a:xfrm>
            <a:prstGeom prst="rect">
              <a:avLst/>
            </a:prstGeom>
            <a:noFill/>
          </p:spPr>
          <p:txBody>
            <a:bodyPr wrap="square" lIns="0" tIns="0" rIns="0" bIns="0" rtlCol="0">
              <a:spAutoFit/>
            </a:bodyPr>
            <a:lstStyle/>
            <a:p>
              <a:pPr algn="ctr"/>
              <a:r>
                <a:rPr lang="zh-CN" altLang="en-US" sz="1400" dirty="0">
                  <a:solidFill>
                    <a:schemeClr val="bg1"/>
                  </a:solidFill>
                  <a:cs typeface="+mn-ea"/>
                  <a:sym typeface="+mn-lt"/>
                </a:rPr>
                <a:t>服务中心解绑参数返回给服务消费方</a:t>
              </a:r>
              <a:endParaRPr lang="zh-CN" altLang="en-US" sz="1400" dirty="0">
                <a:solidFill>
                  <a:schemeClr val="bg1"/>
                </a:solidFill>
                <a:cs typeface="+mn-ea"/>
                <a:sym typeface="+mn-lt"/>
              </a:endParaRPr>
            </a:p>
          </p:txBody>
        </p:sp>
        <p:grpSp>
          <p:nvGrpSpPr>
            <p:cNvPr id="38" name="Group 14"/>
            <p:cNvGrpSpPr/>
            <p:nvPr/>
          </p:nvGrpSpPr>
          <p:grpSpPr>
            <a:xfrm>
              <a:off x="4400869" y="3950651"/>
              <a:ext cx="612031" cy="612032"/>
              <a:chOff x="4400869" y="3950651"/>
              <a:chExt cx="612031" cy="612032"/>
            </a:xfrm>
          </p:grpSpPr>
          <p:sp>
            <p:nvSpPr>
              <p:cNvPr id="39" name="Shape 2246"/>
              <p:cNvSpPr/>
              <p:nvPr/>
            </p:nvSpPr>
            <p:spPr>
              <a:xfrm>
                <a:off x="4400869" y="3950651"/>
                <a:ext cx="612031" cy="6120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noFill/>
                <a:miter lim="400000"/>
              </a:ln>
              <a:effectLst/>
            </p:spPr>
            <p:txBody>
              <a:bodyPr wrap="square" lIns="50797" tIns="50797" rIns="50797" bIns="50797" numCol="1" anchor="ctr">
                <a:noAutofit/>
              </a:bodyPr>
              <a:lstStyle/>
              <a:p>
                <a:pPr lvl="0" algn="l">
                  <a:defRPr sz="3100" b="1">
                    <a:latin typeface="Kontrapunkt Bob Bold"/>
                    <a:ea typeface="Kontrapunkt Bob Bold"/>
                    <a:cs typeface="Kontrapunkt Bob Bold"/>
                    <a:sym typeface="Kontrapunkt Bob Bold"/>
                  </a:defRPr>
                </a:pPr>
                <a:endParaRPr sz="3100">
                  <a:cs typeface="+mn-ea"/>
                  <a:sym typeface="+mn-lt"/>
                </a:endParaRPr>
              </a:p>
            </p:txBody>
          </p:sp>
          <p:sp>
            <p:nvSpPr>
              <p:cNvPr id="40" name="Shape 2102"/>
              <p:cNvSpPr/>
              <p:nvPr/>
            </p:nvSpPr>
            <p:spPr>
              <a:xfrm>
                <a:off x="4492077" y="4068889"/>
                <a:ext cx="426722" cy="341365"/>
              </a:xfrm>
              <a:custGeom>
                <a:avLst/>
                <a:gdLst/>
                <a:ahLst/>
                <a:cxnLst>
                  <a:cxn ang="0">
                    <a:pos x="wd2" y="hd2"/>
                  </a:cxn>
                  <a:cxn ang="5400000">
                    <a:pos x="wd2" y="hd2"/>
                  </a:cxn>
                  <a:cxn ang="10800000">
                    <a:pos x="wd2" y="hd2"/>
                  </a:cxn>
                  <a:cxn ang="16200000">
                    <a:pos x="wd2" y="hd2"/>
                  </a:cxn>
                </a:cxnLst>
                <a:rect l="0" t="0" r="r" b="b"/>
                <a:pathLst>
                  <a:path w="21600" h="21600" extrusionOk="0">
                    <a:moveTo>
                      <a:pt x="18143" y="10800"/>
                    </a:moveTo>
                    <a:cubicBezTo>
                      <a:pt x="17065" y="10800"/>
                      <a:pt x="16800" y="11898"/>
                      <a:pt x="16709" y="12419"/>
                    </a:cubicBezTo>
                    <a:cubicBezTo>
                      <a:pt x="16115" y="15817"/>
                      <a:pt x="13696" y="18359"/>
                      <a:pt x="10800" y="18359"/>
                    </a:cubicBezTo>
                    <a:cubicBezTo>
                      <a:pt x="9130" y="18359"/>
                      <a:pt x="7618" y="17514"/>
                      <a:pt x="6524" y="16146"/>
                    </a:cubicBezTo>
                    <a:cubicBezTo>
                      <a:pt x="6018" y="15513"/>
                      <a:pt x="5198" y="15513"/>
                      <a:pt x="4691" y="16146"/>
                    </a:cubicBezTo>
                    <a:cubicBezTo>
                      <a:pt x="4185" y="16779"/>
                      <a:pt x="4185" y="17804"/>
                      <a:pt x="4691" y="18437"/>
                    </a:cubicBezTo>
                    <a:cubicBezTo>
                      <a:pt x="6255" y="20391"/>
                      <a:pt x="8415" y="21600"/>
                      <a:pt x="10800" y="21600"/>
                    </a:cubicBezTo>
                    <a:cubicBezTo>
                      <a:pt x="14669" y="21600"/>
                      <a:pt x="17943" y="18421"/>
                      <a:pt x="19043" y="14039"/>
                    </a:cubicBezTo>
                    <a:lnTo>
                      <a:pt x="21600" y="14039"/>
                    </a:lnTo>
                    <a:lnTo>
                      <a:pt x="21600" y="10800"/>
                    </a:lnTo>
                    <a:cubicBezTo>
                      <a:pt x="21600" y="10800"/>
                      <a:pt x="18143" y="10800"/>
                      <a:pt x="18143" y="10800"/>
                    </a:cubicBezTo>
                    <a:close/>
                    <a:moveTo>
                      <a:pt x="4891" y="9180"/>
                    </a:moveTo>
                    <a:cubicBezTo>
                      <a:pt x="5484" y="5783"/>
                      <a:pt x="7904" y="3240"/>
                      <a:pt x="10800" y="3240"/>
                    </a:cubicBezTo>
                    <a:cubicBezTo>
                      <a:pt x="12470" y="3240"/>
                      <a:pt x="13982" y="4086"/>
                      <a:pt x="15076" y="5454"/>
                    </a:cubicBezTo>
                    <a:cubicBezTo>
                      <a:pt x="15582" y="6086"/>
                      <a:pt x="16404" y="6086"/>
                      <a:pt x="16909" y="5454"/>
                    </a:cubicBezTo>
                    <a:cubicBezTo>
                      <a:pt x="17415" y="4821"/>
                      <a:pt x="17415" y="3796"/>
                      <a:pt x="16909" y="3163"/>
                    </a:cubicBezTo>
                    <a:cubicBezTo>
                      <a:pt x="15346" y="1209"/>
                      <a:pt x="13186" y="0"/>
                      <a:pt x="10800" y="0"/>
                    </a:cubicBezTo>
                    <a:cubicBezTo>
                      <a:pt x="6931" y="0"/>
                      <a:pt x="3658" y="3178"/>
                      <a:pt x="2557" y="7560"/>
                    </a:cubicBezTo>
                    <a:lnTo>
                      <a:pt x="0" y="7560"/>
                    </a:lnTo>
                    <a:lnTo>
                      <a:pt x="0" y="10800"/>
                    </a:lnTo>
                    <a:lnTo>
                      <a:pt x="3457" y="10800"/>
                    </a:lnTo>
                    <a:cubicBezTo>
                      <a:pt x="4535" y="10800"/>
                      <a:pt x="4800" y="9702"/>
                      <a:pt x="4891" y="9180"/>
                    </a:cubicBezTo>
                    <a:close/>
                    <a:moveTo>
                      <a:pt x="7343" y="10800"/>
                    </a:moveTo>
                    <a:cubicBezTo>
                      <a:pt x="7343" y="13185"/>
                      <a:pt x="8891" y="15120"/>
                      <a:pt x="10800" y="15120"/>
                    </a:cubicBezTo>
                    <a:cubicBezTo>
                      <a:pt x="12709" y="15120"/>
                      <a:pt x="14255" y="13185"/>
                      <a:pt x="14255" y="10800"/>
                    </a:cubicBezTo>
                    <a:cubicBezTo>
                      <a:pt x="14255" y="8415"/>
                      <a:pt x="12709" y="6480"/>
                      <a:pt x="10800" y="6480"/>
                    </a:cubicBezTo>
                    <a:cubicBezTo>
                      <a:pt x="8891" y="6480"/>
                      <a:pt x="7343" y="8415"/>
                      <a:pt x="7343" y="10800"/>
                    </a:cubicBezTo>
                    <a:close/>
                  </a:path>
                </a:pathLst>
              </a:custGeom>
              <a:solidFill>
                <a:srgbClr val="1775B9"/>
              </a:solidFill>
              <a:ln w="12700" cap="flat">
                <a:noFill/>
                <a:miter lim="400000"/>
              </a:ln>
              <a:effectLst/>
            </p:spPr>
            <p:txBody>
              <a:bodyPr wrap="square" lIns="38097" tIns="38097" rIns="38097" bIns="38097" numCol="1" anchor="ctr">
                <a:noAutofit/>
              </a:bodyPr>
              <a:lstStyle/>
              <a:p>
                <a:pPr lvl="0">
                  <a:defRPr sz="3200">
                    <a:solidFill>
                      <a:srgbClr val="FFFFFF"/>
                    </a:solidFill>
                    <a:latin typeface="Helvetica Light"/>
                    <a:ea typeface="Helvetica Light"/>
                    <a:cs typeface="Helvetica Light"/>
                    <a:sym typeface="Helvetica Light"/>
                  </a:defRPr>
                </a:pPr>
                <a:endParaRPr sz="3200">
                  <a:cs typeface="+mn-ea"/>
                  <a:sym typeface="+mn-lt"/>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2821305" y="1035685"/>
            <a:ext cx="5659755" cy="5645150"/>
            <a:chOff x="5870" y="2426"/>
            <a:chExt cx="7277" cy="7258"/>
          </a:xfrm>
        </p:grpSpPr>
        <p:sp>
          <p:nvSpPr>
            <p:cNvPr id="3" name="Freeform 21"/>
            <p:cNvSpPr/>
            <p:nvPr/>
          </p:nvSpPr>
          <p:spPr bwMode="auto">
            <a:xfrm>
              <a:off x="8387" y="2426"/>
              <a:ext cx="3363" cy="3378"/>
            </a:xfrm>
            <a:custGeom>
              <a:avLst/>
              <a:gdLst>
                <a:gd name="T0" fmla="*/ 378 w 914"/>
                <a:gd name="T1" fmla="*/ 299 h 915"/>
                <a:gd name="T2" fmla="*/ 304 w 914"/>
                <a:gd name="T3" fmla="*/ 270 h 915"/>
                <a:gd name="T4" fmla="*/ 276 w 914"/>
                <a:gd name="T5" fmla="*/ 197 h 915"/>
                <a:gd name="T6" fmla="*/ 276 w 914"/>
                <a:gd name="T7" fmla="*/ 46 h 915"/>
                <a:gd name="T8" fmla="*/ 230 w 914"/>
                <a:gd name="T9" fmla="*/ 0 h 915"/>
                <a:gd name="T10" fmla="*/ 45 w 914"/>
                <a:gd name="T11" fmla="*/ 0 h 915"/>
                <a:gd name="T12" fmla="*/ 0 w 914"/>
                <a:gd name="T13" fmla="*/ 46 h 915"/>
                <a:gd name="T14" fmla="*/ 0 w 914"/>
                <a:gd name="T15" fmla="*/ 231 h 915"/>
                <a:gd name="T16" fmla="*/ 45 w 914"/>
                <a:gd name="T17" fmla="*/ 276 h 915"/>
                <a:gd name="T18" fmla="*/ 196 w 914"/>
                <a:gd name="T19" fmla="*/ 276 h 915"/>
                <a:gd name="T20" fmla="*/ 270 w 914"/>
                <a:gd name="T21" fmla="*/ 305 h 915"/>
                <a:gd name="T22" fmla="*/ 298 w 914"/>
                <a:gd name="T23" fmla="*/ 379 h 915"/>
                <a:gd name="T24" fmla="*/ 298 w 914"/>
                <a:gd name="T25" fmla="*/ 869 h 915"/>
                <a:gd name="T26" fmla="*/ 343 w 914"/>
                <a:gd name="T27" fmla="*/ 915 h 915"/>
                <a:gd name="T28" fmla="*/ 869 w 914"/>
                <a:gd name="T29" fmla="*/ 915 h 915"/>
                <a:gd name="T30" fmla="*/ 914 w 914"/>
                <a:gd name="T31" fmla="*/ 869 h 915"/>
                <a:gd name="T32" fmla="*/ 914 w 914"/>
                <a:gd name="T33" fmla="*/ 344 h 915"/>
                <a:gd name="T34" fmla="*/ 869 w 914"/>
                <a:gd name="T35" fmla="*/ 299 h 915"/>
                <a:gd name="T36" fmla="*/ 378 w 914"/>
                <a:gd name="T37" fmla="*/ 299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378" y="299"/>
                  </a:moveTo>
                  <a:cubicBezTo>
                    <a:pt x="353" y="299"/>
                    <a:pt x="320" y="286"/>
                    <a:pt x="304" y="270"/>
                  </a:cubicBezTo>
                  <a:cubicBezTo>
                    <a:pt x="288" y="255"/>
                    <a:pt x="276" y="222"/>
                    <a:pt x="276" y="197"/>
                  </a:cubicBezTo>
                  <a:cubicBezTo>
                    <a:pt x="276" y="46"/>
                    <a:pt x="276" y="46"/>
                    <a:pt x="276" y="46"/>
                  </a:cubicBezTo>
                  <a:cubicBezTo>
                    <a:pt x="276" y="21"/>
                    <a:pt x="255" y="0"/>
                    <a:pt x="230" y="0"/>
                  </a:cubicBezTo>
                  <a:cubicBezTo>
                    <a:pt x="45" y="0"/>
                    <a:pt x="45" y="0"/>
                    <a:pt x="45" y="0"/>
                  </a:cubicBezTo>
                  <a:cubicBezTo>
                    <a:pt x="20" y="0"/>
                    <a:pt x="0" y="21"/>
                    <a:pt x="0" y="46"/>
                  </a:cubicBezTo>
                  <a:cubicBezTo>
                    <a:pt x="0" y="231"/>
                    <a:pt x="0" y="231"/>
                    <a:pt x="0" y="231"/>
                  </a:cubicBezTo>
                  <a:cubicBezTo>
                    <a:pt x="0" y="256"/>
                    <a:pt x="20" y="276"/>
                    <a:pt x="45" y="276"/>
                  </a:cubicBezTo>
                  <a:cubicBezTo>
                    <a:pt x="196" y="276"/>
                    <a:pt x="196" y="276"/>
                    <a:pt x="196" y="276"/>
                  </a:cubicBezTo>
                  <a:cubicBezTo>
                    <a:pt x="221" y="276"/>
                    <a:pt x="254" y="289"/>
                    <a:pt x="270" y="305"/>
                  </a:cubicBezTo>
                  <a:cubicBezTo>
                    <a:pt x="285" y="320"/>
                    <a:pt x="298" y="354"/>
                    <a:pt x="298" y="379"/>
                  </a:cubicBezTo>
                  <a:cubicBezTo>
                    <a:pt x="298" y="869"/>
                    <a:pt x="298" y="869"/>
                    <a:pt x="298" y="869"/>
                  </a:cubicBezTo>
                  <a:cubicBezTo>
                    <a:pt x="298" y="894"/>
                    <a:pt x="318" y="915"/>
                    <a:pt x="343" y="915"/>
                  </a:cubicBezTo>
                  <a:cubicBezTo>
                    <a:pt x="869" y="915"/>
                    <a:pt x="869" y="915"/>
                    <a:pt x="869" y="915"/>
                  </a:cubicBezTo>
                  <a:cubicBezTo>
                    <a:pt x="894" y="915"/>
                    <a:pt x="914" y="894"/>
                    <a:pt x="914" y="869"/>
                  </a:cubicBezTo>
                  <a:cubicBezTo>
                    <a:pt x="914" y="344"/>
                    <a:pt x="914" y="344"/>
                    <a:pt x="914" y="344"/>
                  </a:cubicBezTo>
                  <a:cubicBezTo>
                    <a:pt x="914" y="319"/>
                    <a:pt x="894" y="299"/>
                    <a:pt x="869" y="299"/>
                  </a:cubicBezTo>
                  <a:lnTo>
                    <a:pt x="378" y="299"/>
                  </a:lnTo>
                  <a:close/>
                </a:path>
              </a:pathLst>
            </a:custGeom>
            <a:solidFill>
              <a:srgbClr val="1775B9"/>
            </a:solidFill>
            <a:ln>
              <a:noFill/>
            </a:ln>
          </p:spPr>
          <p:txBody>
            <a:bodyPr/>
            <a:lstStyle/>
            <a:p>
              <a:endParaRPr lang="zh-CN" altLang="en-US" sz="2400">
                <a:cs typeface="+mn-ea"/>
                <a:sym typeface="+mn-lt"/>
              </a:endParaRPr>
            </a:p>
          </p:txBody>
        </p:sp>
        <p:sp>
          <p:nvSpPr>
            <p:cNvPr id="4" name="Freeform 22"/>
            <p:cNvSpPr/>
            <p:nvPr/>
          </p:nvSpPr>
          <p:spPr bwMode="auto">
            <a:xfrm>
              <a:off x="5870" y="3830"/>
              <a:ext cx="3367" cy="3374"/>
            </a:xfrm>
            <a:custGeom>
              <a:avLst/>
              <a:gdLst>
                <a:gd name="T0" fmla="*/ 298 w 914"/>
                <a:gd name="T1" fmla="*/ 537 h 915"/>
                <a:gd name="T2" fmla="*/ 270 w 914"/>
                <a:gd name="T3" fmla="*/ 610 h 915"/>
                <a:gd name="T4" fmla="*/ 196 w 914"/>
                <a:gd name="T5" fmla="*/ 639 h 915"/>
                <a:gd name="T6" fmla="*/ 45 w 914"/>
                <a:gd name="T7" fmla="*/ 639 h 915"/>
                <a:gd name="T8" fmla="*/ 0 w 914"/>
                <a:gd name="T9" fmla="*/ 684 h 915"/>
                <a:gd name="T10" fmla="*/ 0 w 914"/>
                <a:gd name="T11" fmla="*/ 869 h 915"/>
                <a:gd name="T12" fmla="*/ 45 w 914"/>
                <a:gd name="T13" fmla="*/ 915 h 915"/>
                <a:gd name="T14" fmla="*/ 230 w 914"/>
                <a:gd name="T15" fmla="*/ 915 h 915"/>
                <a:gd name="T16" fmla="*/ 276 w 914"/>
                <a:gd name="T17" fmla="*/ 869 h 915"/>
                <a:gd name="T18" fmla="*/ 276 w 914"/>
                <a:gd name="T19" fmla="*/ 718 h 915"/>
                <a:gd name="T20" fmla="*/ 304 w 914"/>
                <a:gd name="T21" fmla="*/ 645 h 915"/>
                <a:gd name="T22" fmla="*/ 378 w 914"/>
                <a:gd name="T23" fmla="*/ 616 h 915"/>
                <a:gd name="T24" fmla="*/ 869 w 914"/>
                <a:gd name="T25" fmla="*/ 616 h 915"/>
                <a:gd name="T26" fmla="*/ 914 w 914"/>
                <a:gd name="T27" fmla="*/ 571 h 915"/>
                <a:gd name="T28" fmla="*/ 914 w 914"/>
                <a:gd name="T29" fmla="*/ 46 h 915"/>
                <a:gd name="T30" fmla="*/ 869 w 914"/>
                <a:gd name="T31" fmla="*/ 0 h 915"/>
                <a:gd name="T32" fmla="*/ 343 w 914"/>
                <a:gd name="T33" fmla="*/ 0 h 915"/>
                <a:gd name="T34" fmla="*/ 298 w 914"/>
                <a:gd name="T35" fmla="*/ 46 h 915"/>
                <a:gd name="T36" fmla="*/ 298 w 914"/>
                <a:gd name="T37" fmla="*/ 537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4" h="915">
                  <a:moveTo>
                    <a:pt x="298" y="537"/>
                  </a:moveTo>
                  <a:cubicBezTo>
                    <a:pt x="298" y="561"/>
                    <a:pt x="285" y="595"/>
                    <a:pt x="270" y="610"/>
                  </a:cubicBezTo>
                  <a:cubicBezTo>
                    <a:pt x="254" y="626"/>
                    <a:pt x="221" y="639"/>
                    <a:pt x="196" y="639"/>
                  </a:cubicBezTo>
                  <a:cubicBezTo>
                    <a:pt x="45" y="639"/>
                    <a:pt x="45" y="639"/>
                    <a:pt x="45" y="639"/>
                  </a:cubicBezTo>
                  <a:cubicBezTo>
                    <a:pt x="20" y="639"/>
                    <a:pt x="0" y="659"/>
                    <a:pt x="0" y="684"/>
                  </a:cubicBezTo>
                  <a:cubicBezTo>
                    <a:pt x="0" y="869"/>
                    <a:pt x="0" y="869"/>
                    <a:pt x="0" y="869"/>
                  </a:cubicBezTo>
                  <a:cubicBezTo>
                    <a:pt x="0" y="894"/>
                    <a:pt x="20" y="915"/>
                    <a:pt x="45" y="915"/>
                  </a:cubicBezTo>
                  <a:cubicBezTo>
                    <a:pt x="230" y="915"/>
                    <a:pt x="230" y="915"/>
                    <a:pt x="230" y="915"/>
                  </a:cubicBezTo>
                  <a:cubicBezTo>
                    <a:pt x="255" y="915"/>
                    <a:pt x="276" y="894"/>
                    <a:pt x="276" y="869"/>
                  </a:cubicBezTo>
                  <a:cubicBezTo>
                    <a:pt x="276" y="718"/>
                    <a:pt x="276" y="718"/>
                    <a:pt x="276" y="718"/>
                  </a:cubicBezTo>
                  <a:cubicBezTo>
                    <a:pt x="276" y="693"/>
                    <a:pt x="288" y="660"/>
                    <a:pt x="304" y="645"/>
                  </a:cubicBezTo>
                  <a:cubicBezTo>
                    <a:pt x="320" y="629"/>
                    <a:pt x="353" y="616"/>
                    <a:pt x="378" y="616"/>
                  </a:cubicBezTo>
                  <a:cubicBezTo>
                    <a:pt x="869" y="616"/>
                    <a:pt x="869" y="616"/>
                    <a:pt x="869" y="616"/>
                  </a:cubicBezTo>
                  <a:cubicBezTo>
                    <a:pt x="894" y="616"/>
                    <a:pt x="914" y="596"/>
                    <a:pt x="914" y="571"/>
                  </a:cubicBezTo>
                  <a:cubicBezTo>
                    <a:pt x="914" y="46"/>
                    <a:pt x="914" y="46"/>
                    <a:pt x="914" y="46"/>
                  </a:cubicBezTo>
                  <a:cubicBezTo>
                    <a:pt x="914" y="21"/>
                    <a:pt x="894" y="0"/>
                    <a:pt x="869" y="0"/>
                  </a:cubicBezTo>
                  <a:cubicBezTo>
                    <a:pt x="343" y="0"/>
                    <a:pt x="343" y="0"/>
                    <a:pt x="343" y="0"/>
                  </a:cubicBezTo>
                  <a:cubicBezTo>
                    <a:pt x="318" y="0"/>
                    <a:pt x="298" y="21"/>
                    <a:pt x="298" y="46"/>
                  </a:cubicBezTo>
                  <a:lnTo>
                    <a:pt x="298" y="537"/>
                  </a:lnTo>
                  <a:close/>
                </a:path>
              </a:pathLst>
            </a:custGeom>
            <a:solidFill>
              <a:srgbClr val="255D93"/>
            </a:solidFill>
            <a:ln>
              <a:noFill/>
            </a:ln>
          </p:spPr>
          <p:txBody>
            <a:bodyPr/>
            <a:lstStyle/>
            <a:p>
              <a:endParaRPr lang="zh-CN" altLang="en-US" sz="2400">
                <a:solidFill>
                  <a:schemeClr val="tx1">
                    <a:lumMod val="50000"/>
                    <a:lumOff val="50000"/>
                  </a:schemeClr>
                </a:solidFill>
                <a:cs typeface="+mn-ea"/>
                <a:sym typeface="+mn-lt"/>
              </a:endParaRPr>
            </a:p>
          </p:txBody>
        </p:sp>
        <p:sp>
          <p:nvSpPr>
            <p:cNvPr id="5" name="Freeform 23"/>
            <p:cNvSpPr/>
            <p:nvPr/>
          </p:nvSpPr>
          <p:spPr bwMode="auto">
            <a:xfrm>
              <a:off x="7263" y="6310"/>
              <a:ext cx="3367" cy="3374"/>
            </a:xfrm>
            <a:custGeom>
              <a:avLst/>
              <a:gdLst>
                <a:gd name="T0" fmla="*/ 537 w 915"/>
                <a:gd name="T1" fmla="*/ 616 h 914"/>
                <a:gd name="T2" fmla="*/ 610 w 915"/>
                <a:gd name="T3" fmla="*/ 644 h 914"/>
                <a:gd name="T4" fmla="*/ 639 w 915"/>
                <a:gd name="T5" fmla="*/ 718 h 914"/>
                <a:gd name="T6" fmla="*/ 639 w 915"/>
                <a:gd name="T7" fmla="*/ 869 h 914"/>
                <a:gd name="T8" fmla="*/ 684 w 915"/>
                <a:gd name="T9" fmla="*/ 914 h 914"/>
                <a:gd name="T10" fmla="*/ 869 w 915"/>
                <a:gd name="T11" fmla="*/ 914 h 914"/>
                <a:gd name="T12" fmla="*/ 915 w 915"/>
                <a:gd name="T13" fmla="*/ 869 h 914"/>
                <a:gd name="T14" fmla="*/ 915 w 915"/>
                <a:gd name="T15" fmla="*/ 684 h 914"/>
                <a:gd name="T16" fmla="*/ 869 w 915"/>
                <a:gd name="T17" fmla="*/ 638 h 914"/>
                <a:gd name="T18" fmla="*/ 718 w 915"/>
                <a:gd name="T19" fmla="*/ 638 h 914"/>
                <a:gd name="T20" fmla="*/ 645 w 915"/>
                <a:gd name="T21" fmla="*/ 610 h 914"/>
                <a:gd name="T22" fmla="*/ 616 w 915"/>
                <a:gd name="T23" fmla="*/ 536 h 914"/>
                <a:gd name="T24" fmla="*/ 616 w 915"/>
                <a:gd name="T25" fmla="*/ 45 h 914"/>
                <a:gd name="T26" fmla="*/ 571 w 915"/>
                <a:gd name="T27" fmla="*/ 0 h 914"/>
                <a:gd name="T28" fmla="*/ 46 w 915"/>
                <a:gd name="T29" fmla="*/ 0 h 914"/>
                <a:gd name="T30" fmla="*/ 0 w 915"/>
                <a:gd name="T31" fmla="*/ 45 h 914"/>
                <a:gd name="T32" fmla="*/ 0 w 915"/>
                <a:gd name="T33" fmla="*/ 571 h 914"/>
                <a:gd name="T34" fmla="*/ 46 w 915"/>
                <a:gd name="T35" fmla="*/ 616 h 914"/>
                <a:gd name="T36" fmla="*/ 537 w 915"/>
                <a:gd name="T37" fmla="*/ 616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537" y="616"/>
                  </a:moveTo>
                  <a:cubicBezTo>
                    <a:pt x="562" y="616"/>
                    <a:pt x="595" y="629"/>
                    <a:pt x="610" y="644"/>
                  </a:cubicBezTo>
                  <a:cubicBezTo>
                    <a:pt x="626" y="660"/>
                    <a:pt x="639" y="693"/>
                    <a:pt x="639" y="718"/>
                  </a:cubicBezTo>
                  <a:cubicBezTo>
                    <a:pt x="639" y="869"/>
                    <a:pt x="639" y="869"/>
                    <a:pt x="639" y="869"/>
                  </a:cubicBezTo>
                  <a:cubicBezTo>
                    <a:pt x="639" y="894"/>
                    <a:pt x="659" y="914"/>
                    <a:pt x="684" y="914"/>
                  </a:cubicBezTo>
                  <a:cubicBezTo>
                    <a:pt x="869" y="914"/>
                    <a:pt x="869" y="914"/>
                    <a:pt x="869" y="914"/>
                  </a:cubicBezTo>
                  <a:cubicBezTo>
                    <a:pt x="894" y="914"/>
                    <a:pt x="915" y="894"/>
                    <a:pt x="915" y="869"/>
                  </a:cubicBezTo>
                  <a:cubicBezTo>
                    <a:pt x="915" y="684"/>
                    <a:pt x="915" y="684"/>
                    <a:pt x="915" y="684"/>
                  </a:cubicBezTo>
                  <a:cubicBezTo>
                    <a:pt x="915" y="659"/>
                    <a:pt x="894" y="638"/>
                    <a:pt x="869" y="638"/>
                  </a:cubicBezTo>
                  <a:cubicBezTo>
                    <a:pt x="718" y="638"/>
                    <a:pt x="718" y="638"/>
                    <a:pt x="718" y="638"/>
                  </a:cubicBezTo>
                  <a:cubicBezTo>
                    <a:pt x="693" y="638"/>
                    <a:pt x="660" y="625"/>
                    <a:pt x="645" y="610"/>
                  </a:cubicBezTo>
                  <a:cubicBezTo>
                    <a:pt x="629" y="594"/>
                    <a:pt x="616" y="561"/>
                    <a:pt x="616" y="536"/>
                  </a:cubicBezTo>
                  <a:cubicBezTo>
                    <a:pt x="616" y="45"/>
                    <a:pt x="616" y="45"/>
                    <a:pt x="616" y="45"/>
                  </a:cubicBezTo>
                  <a:cubicBezTo>
                    <a:pt x="616" y="20"/>
                    <a:pt x="596" y="0"/>
                    <a:pt x="571" y="0"/>
                  </a:cubicBezTo>
                  <a:cubicBezTo>
                    <a:pt x="46" y="0"/>
                    <a:pt x="46" y="0"/>
                    <a:pt x="46" y="0"/>
                  </a:cubicBezTo>
                  <a:cubicBezTo>
                    <a:pt x="21" y="0"/>
                    <a:pt x="0" y="20"/>
                    <a:pt x="0" y="45"/>
                  </a:cubicBezTo>
                  <a:cubicBezTo>
                    <a:pt x="0" y="571"/>
                    <a:pt x="0" y="571"/>
                    <a:pt x="0" y="571"/>
                  </a:cubicBezTo>
                  <a:cubicBezTo>
                    <a:pt x="0" y="596"/>
                    <a:pt x="21" y="616"/>
                    <a:pt x="46" y="616"/>
                  </a:cubicBezTo>
                  <a:lnTo>
                    <a:pt x="537" y="616"/>
                  </a:lnTo>
                  <a:close/>
                </a:path>
              </a:pathLst>
            </a:custGeom>
            <a:solidFill>
              <a:srgbClr val="4B97BF"/>
            </a:solidFill>
            <a:ln>
              <a:noFill/>
            </a:ln>
          </p:spPr>
          <p:txBody>
            <a:bodyPr/>
            <a:lstStyle/>
            <a:p>
              <a:endParaRPr lang="zh-CN" altLang="en-US" sz="2400">
                <a:solidFill>
                  <a:schemeClr val="tx1">
                    <a:lumMod val="50000"/>
                    <a:lumOff val="50000"/>
                  </a:schemeClr>
                </a:solidFill>
                <a:cs typeface="+mn-ea"/>
                <a:sym typeface="+mn-lt"/>
              </a:endParaRPr>
            </a:p>
          </p:txBody>
        </p:sp>
        <p:sp>
          <p:nvSpPr>
            <p:cNvPr id="6" name="Freeform 24"/>
            <p:cNvSpPr/>
            <p:nvPr/>
          </p:nvSpPr>
          <p:spPr bwMode="auto">
            <a:xfrm>
              <a:off x="9777" y="4910"/>
              <a:ext cx="3370" cy="3371"/>
            </a:xfrm>
            <a:custGeom>
              <a:avLst/>
              <a:gdLst>
                <a:gd name="T0" fmla="*/ 616 w 915"/>
                <a:gd name="T1" fmla="*/ 378 h 914"/>
                <a:gd name="T2" fmla="*/ 645 w 915"/>
                <a:gd name="T3" fmla="*/ 304 h 914"/>
                <a:gd name="T4" fmla="*/ 718 w 915"/>
                <a:gd name="T5" fmla="*/ 276 h 914"/>
                <a:gd name="T6" fmla="*/ 869 w 915"/>
                <a:gd name="T7" fmla="*/ 276 h 914"/>
                <a:gd name="T8" fmla="*/ 915 w 915"/>
                <a:gd name="T9" fmla="*/ 231 h 914"/>
                <a:gd name="T10" fmla="*/ 915 w 915"/>
                <a:gd name="T11" fmla="*/ 45 h 914"/>
                <a:gd name="T12" fmla="*/ 869 w 915"/>
                <a:gd name="T13" fmla="*/ 0 h 914"/>
                <a:gd name="T14" fmla="*/ 684 w 915"/>
                <a:gd name="T15" fmla="*/ 0 h 914"/>
                <a:gd name="T16" fmla="*/ 639 w 915"/>
                <a:gd name="T17" fmla="*/ 45 h 914"/>
                <a:gd name="T18" fmla="*/ 639 w 915"/>
                <a:gd name="T19" fmla="*/ 196 h 914"/>
                <a:gd name="T20" fmla="*/ 610 w 915"/>
                <a:gd name="T21" fmla="*/ 270 h 914"/>
                <a:gd name="T22" fmla="*/ 537 w 915"/>
                <a:gd name="T23" fmla="*/ 298 h 914"/>
                <a:gd name="T24" fmla="*/ 46 w 915"/>
                <a:gd name="T25" fmla="*/ 298 h 914"/>
                <a:gd name="T26" fmla="*/ 0 w 915"/>
                <a:gd name="T27" fmla="*/ 344 h 914"/>
                <a:gd name="T28" fmla="*/ 0 w 915"/>
                <a:gd name="T29" fmla="*/ 869 h 914"/>
                <a:gd name="T30" fmla="*/ 46 w 915"/>
                <a:gd name="T31" fmla="*/ 914 h 914"/>
                <a:gd name="T32" fmla="*/ 571 w 915"/>
                <a:gd name="T33" fmla="*/ 914 h 914"/>
                <a:gd name="T34" fmla="*/ 616 w 915"/>
                <a:gd name="T35" fmla="*/ 869 h 914"/>
                <a:gd name="T36" fmla="*/ 616 w 915"/>
                <a:gd name="T37" fmla="*/ 378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5" h="914">
                  <a:moveTo>
                    <a:pt x="616" y="378"/>
                  </a:moveTo>
                  <a:cubicBezTo>
                    <a:pt x="616" y="353"/>
                    <a:pt x="629" y="320"/>
                    <a:pt x="645" y="304"/>
                  </a:cubicBezTo>
                  <a:cubicBezTo>
                    <a:pt x="660" y="289"/>
                    <a:pt x="693" y="276"/>
                    <a:pt x="718" y="276"/>
                  </a:cubicBezTo>
                  <a:cubicBezTo>
                    <a:pt x="869" y="276"/>
                    <a:pt x="869" y="276"/>
                    <a:pt x="869" y="276"/>
                  </a:cubicBezTo>
                  <a:cubicBezTo>
                    <a:pt x="894" y="276"/>
                    <a:pt x="915" y="256"/>
                    <a:pt x="915" y="231"/>
                  </a:cubicBezTo>
                  <a:cubicBezTo>
                    <a:pt x="915" y="45"/>
                    <a:pt x="915" y="45"/>
                    <a:pt x="915" y="45"/>
                  </a:cubicBezTo>
                  <a:cubicBezTo>
                    <a:pt x="915" y="21"/>
                    <a:pt x="894" y="0"/>
                    <a:pt x="869" y="0"/>
                  </a:cubicBezTo>
                  <a:cubicBezTo>
                    <a:pt x="684" y="0"/>
                    <a:pt x="684" y="0"/>
                    <a:pt x="684" y="0"/>
                  </a:cubicBezTo>
                  <a:cubicBezTo>
                    <a:pt x="659" y="0"/>
                    <a:pt x="639" y="21"/>
                    <a:pt x="639" y="45"/>
                  </a:cubicBezTo>
                  <a:cubicBezTo>
                    <a:pt x="639" y="196"/>
                    <a:pt x="639" y="196"/>
                    <a:pt x="639" y="196"/>
                  </a:cubicBezTo>
                  <a:cubicBezTo>
                    <a:pt x="639" y="221"/>
                    <a:pt x="626" y="254"/>
                    <a:pt x="610" y="270"/>
                  </a:cubicBezTo>
                  <a:cubicBezTo>
                    <a:pt x="595" y="286"/>
                    <a:pt x="562" y="298"/>
                    <a:pt x="537" y="298"/>
                  </a:cubicBezTo>
                  <a:cubicBezTo>
                    <a:pt x="46" y="298"/>
                    <a:pt x="46" y="298"/>
                    <a:pt x="46" y="298"/>
                  </a:cubicBezTo>
                  <a:cubicBezTo>
                    <a:pt x="21" y="298"/>
                    <a:pt x="0" y="319"/>
                    <a:pt x="0" y="344"/>
                  </a:cubicBezTo>
                  <a:cubicBezTo>
                    <a:pt x="0" y="869"/>
                    <a:pt x="0" y="869"/>
                    <a:pt x="0" y="869"/>
                  </a:cubicBezTo>
                  <a:cubicBezTo>
                    <a:pt x="0" y="894"/>
                    <a:pt x="21" y="914"/>
                    <a:pt x="46" y="914"/>
                  </a:cubicBezTo>
                  <a:cubicBezTo>
                    <a:pt x="571" y="914"/>
                    <a:pt x="571" y="914"/>
                    <a:pt x="571" y="914"/>
                  </a:cubicBezTo>
                  <a:cubicBezTo>
                    <a:pt x="596" y="914"/>
                    <a:pt x="616" y="894"/>
                    <a:pt x="616" y="869"/>
                  </a:cubicBezTo>
                  <a:lnTo>
                    <a:pt x="616" y="378"/>
                  </a:lnTo>
                  <a:close/>
                </a:path>
              </a:pathLst>
            </a:custGeom>
            <a:solidFill>
              <a:srgbClr val="2A3F67"/>
            </a:solidFill>
            <a:ln>
              <a:noFill/>
            </a:ln>
          </p:spPr>
          <p:txBody>
            <a:bodyPr/>
            <a:lstStyle/>
            <a:p>
              <a:endParaRPr lang="zh-CN" altLang="en-US" sz="2400">
                <a:solidFill>
                  <a:schemeClr val="tx1">
                    <a:lumMod val="50000"/>
                    <a:lumOff val="50000"/>
                  </a:schemeClr>
                </a:solidFill>
                <a:cs typeface="+mn-ea"/>
                <a:sym typeface="+mn-lt"/>
              </a:endParaRPr>
            </a:p>
          </p:txBody>
        </p:sp>
        <p:sp>
          <p:nvSpPr>
            <p:cNvPr id="7" name="Freeform 25"/>
            <p:cNvSpPr>
              <a:spLocks noEditPoints="1"/>
            </p:cNvSpPr>
            <p:nvPr/>
          </p:nvSpPr>
          <p:spPr bwMode="auto">
            <a:xfrm>
              <a:off x="8650" y="2656"/>
              <a:ext cx="483" cy="544"/>
            </a:xfrm>
            <a:custGeom>
              <a:avLst/>
              <a:gdLst>
                <a:gd name="T0" fmla="*/ 28 w 131"/>
                <a:gd name="T1" fmla="*/ 16 h 147"/>
                <a:gd name="T2" fmla="*/ 103 w 131"/>
                <a:gd name="T3" fmla="*/ 16 h 147"/>
                <a:gd name="T4" fmla="*/ 118 w 131"/>
                <a:gd name="T5" fmla="*/ 61 h 147"/>
                <a:gd name="T6" fmla="*/ 127 w 131"/>
                <a:gd name="T7" fmla="*/ 65 h 147"/>
                <a:gd name="T8" fmla="*/ 131 w 131"/>
                <a:gd name="T9" fmla="*/ 74 h 147"/>
                <a:gd name="T10" fmla="*/ 130 w 131"/>
                <a:gd name="T11" fmla="*/ 101 h 147"/>
                <a:gd name="T12" fmla="*/ 123 w 131"/>
                <a:gd name="T13" fmla="*/ 108 h 147"/>
                <a:gd name="T14" fmla="*/ 116 w 131"/>
                <a:gd name="T15" fmla="*/ 109 h 147"/>
                <a:gd name="T16" fmla="*/ 65 w 131"/>
                <a:gd name="T17" fmla="*/ 147 h 147"/>
                <a:gd name="T18" fmla="*/ 76 w 131"/>
                <a:gd name="T19" fmla="*/ 132 h 147"/>
                <a:gd name="T20" fmla="*/ 107 w 131"/>
                <a:gd name="T21" fmla="*/ 109 h 147"/>
                <a:gd name="T22" fmla="*/ 98 w 131"/>
                <a:gd name="T23" fmla="*/ 105 h 147"/>
                <a:gd name="T24" fmla="*/ 95 w 131"/>
                <a:gd name="T25" fmla="*/ 74 h 147"/>
                <a:gd name="T26" fmla="*/ 96 w 131"/>
                <a:gd name="T27" fmla="*/ 69 h 147"/>
                <a:gd name="T28" fmla="*/ 107 w 131"/>
                <a:gd name="T29" fmla="*/ 56 h 147"/>
                <a:gd name="T30" fmla="*/ 35 w 131"/>
                <a:gd name="T31" fmla="*/ 38 h 147"/>
                <a:gd name="T32" fmla="*/ 28 w 131"/>
                <a:gd name="T33" fmla="*/ 62 h 147"/>
                <a:gd name="T34" fmla="*/ 35 w 131"/>
                <a:gd name="T35" fmla="*/ 69 h 147"/>
                <a:gd name="T36" fmla="*/ 36 w 131"/>
                <a:gd name="T37" fmla="*/ 96 h 147"/>
                <a:gd name="T38" fmla="*/ 32 w 131"/>
                <a:gd name="T39" fmla="*/ 105 h 147"/>
                <a:gd name="T40" fmla="*/ 24 w 131"/>
                <a:gd name="T41" fmla="*/ 109 h 147"/>
                <a:gd name="T42" fmla="*/ 8 w 131"/>
                <a:gd name="T43" fmla="*/ 108 h 147"/>
                <a:gd name="T44" fmla="*/ 0 w 131"/>
                <a:gd name="T45" fmla="*/ 96 h 147"/>
                <a:gd name="T46" fmla="*/ 1 w 131"/>
                <a:gd name="T47" fmla="*/ 69 h 147"/>
                <a:gd name="T48" fmla="*/ 13 w 131"/>
                <a:gd name="T49" fmla="*/ 61 h 147"/>
                <a:gd name="T50" fmla="*/ 61 w 131"/>
                <a:gd name="T51" fmla="*/ 135 h 147"/>
                <a:gd name="T52" fmla="*/ 65 w 131"/>
                <a:gd name="T53" fmla="*/ 131 h 147"/>
                <a:gd name="T54" fmla="*/ 13 w 131"/>
                <a:gd name="T55" fmla="*/ 73 h 147"/>
                <a:gd name="T56" fmla="*/ 12 w 131"/>
                <a:gd name="T57" fmla="*/ 74 h 147"/>
                <a:gd name="T58" fmla="*/ 12 w 131"/>
                <a:gd name="T59" fmla="*/ 97 h 147"/>
                <a:gd name="T60" fmla="*/ 18 w 131"/>
                <a:gd name="T61" fmla="*/ 97 h 147"/>
                <a:gd name="T62" fmla="*/ 24 w 131"/>
                <a:gd name="T63" fmla="*/ 97 h 147"/>
                <a:gd name="T64" fmla="*/ 25 w 131"/>
                <a:gd name="T65" fmla="*/ 96 h 147"/>
                <a:gd name="T66" fmla="*/ 25 w 131"/>
                <a:gd name="T67" fmla="*/ 74 h 147"/>
                <a:gd name="T68" fmla="*/ 24 w 131"/>
                <a:gd name="T69" fmla="*/ 73 h 147"/>
                <a:gd name="T70" fmla="*/ 18 w 131"/>
                <a:gd name="T71" fmla="*/ 73 h 147"/>
                <a:gd name="T72" fmla="*/ 107 w 131"/>
                <a:gd name="T73" fmla="*/ 73 h 147"/>
                <a:gd name="T74" fmla="*/ 106 w 131"/>
                <a:gd name="T75" fmla="*/ 74 h 147"/>
                <a:gd name="T76" fmla="*/ 106 w 131"/>
                <a:gd name="T77" fmla="*/ 97 h 147"/>
                <a:gd name="T78" fmla="*/ 113 w 131"/>
                <a:gd name="T79" fmla="*/ 97 h 147"/>
                <a:gd name="T80" fmla="*/ 118 w 131"/>
                <a:gd name="T81" fmla="*/ 97 h 147"/>
                <a:gd name="T82" fmla="*/ 119 w 131"/>
                <a:gd name="T83" fmla="*/ 96 h 147"/>
                <a:gd name="T84" fmla="*/ 119 w 131"/>
                <a:gd name="T85" fmla="*/ 74 h 147"/>
                <a:gd name="T86" fmla="*/ 118 w 131"/>
                <a:gd name="T87" fmla="*/ 73 h 147"/>
                <a:gd name="T88" fmla="*/ 113 w 131"/>
                <a:gd name="T89" fmla="*/ 73 h 147"/>
                <a:gd name="T90" fmla="*/ 95 w 131"/>
                <a:gd name="T91" fmla="*/ 24 h 147"/>
                <a:gd name="T92" fmla="*/ 36 w 131"/>
                <a:gd name="T93" fmla="*/ 24 h 147"/>
                <a:gd name="T94" fmla="*/ 65 w 131"/>
                <a:gd name="T95" fmla="*/ 19 h 147"/>
                <a:gd name="T96" fmla="*/ 103 w 131"/>
                <a:gd name="T97" fmla="*/ 3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47">
                  <a:moveTo>
                    <a:pt x="13" y="61"/>
                  </a:moveTo>
                  <a:cubicBezTo>
                    <a:pt x="13" y="53"/>
                    <a:pt x="13" y="53"/>
                    <a:pt x="13" y="53"/>
                  </a:cubicBezTo>
                  <a:cubicBezTo>
                    <a:pt x="13" y="38"/>
                    <a:pt x="19" y="25"/>
                    <a:pt x="28" y="16"/>
                  </a:cubicBezTo>
                  <a:cubicBezTo>
                    <a:pt x="28" y="15"/>
                    <a:pt x="28" y="15"/>
                    <a:pt x="28" y="15"/>
                  </a:cubicBezTo>
                  <a:cubicBezTo>
                    <a:pt x="38" y="6"/>
                    <a:pt x="51" y="0"/>
                    <a:pt x="65" y="0"/>
                  </a:cubicBezTo>
                  <a:cubicBezTo>
                    <a:pt x="80" y="0"/>
                    <a:pt x="93" y="6"/>
                    <a:pt x="103" y="16"/>
                  </a:cubicBezTo>
                  <a:cubicBezTo>
                    <a:pt x="103" y="16"/>
                    <a:pt x="103" y="16"/>
                    <a:pt x="103" y="16"/>
                  </a:cubicBezTo>
                  <a:cubicBezTo>
                    <a:pt x="112" y="25"/>
                    <a:pt x="118" y="38"/>
                    <a:pt x="118" y="53"/>
                  </a:cubicBezTo>
                  <a:cubicBezTo>
                    <a:pt x="118" y="61"/>
                    <a:pt x="118" y="61"/>
                    <a:pt x="118" y="61"/>
                  </a:cubicBezTo>
                  <a:cubicBezTo>
                    <a:pt x="120" y="61"/>
                    <a:pt x="121" y="62"/>
                    <a:pt x="123" y="62"/>
                  </a:cubicBezTo>
                  <a:cubicBezTo>
                    <a:pt x="123" y="62"/>
                    <a:pt x="123" y="62"/>
                    <a:pt x="123" y="62"/>
                  </a:cubicBezTo>
                  <a:cubicBezTo>
                    <a:pt x="124" y="63"/>
                    <a:pt x="126" y="64"/>
                    <a:pt x="127" y="65"/>
                  </a:cubicBezTo>
                  <a:cubicBezTo>
                    <a:pt x="128" y="66"/>
                    <a:pt x="129" y="67"/>
                    <a:pt x="130" y="69"/>
                  </a:cubicBezTo>
                  <a:cubicBezTo>
                    <a:pt x="130" y="69"/>
                    <a:pt x="130" y="69"/>
                    <a:pt x="130" y="69"/>
                  </a:cubicBezTo>
                  <a:cubicBezTo>
                    <a:pt x="130" y="71"/>
                    <a:pt x="131" y="72"/>
                    <a:pt x="131" y="74"/>
                  </a:cubicBezTo>
                  <a:cubicBezTo>
                    <a:pt x="131" y="85"/>
                    <a:pt x="131" y="85"/>
                    <a:pt x="131" y="85"/>
                  </a:cubicBezTo>
                  <a:cubicBezTo>
                    <a:pt x="131" y="96"/>
                    <a:pt x="131" y="96"/>
                    <a:pt x="131" y="96"/>
                  </a:cubicBezTo>
                  <a:cubicBezTo>
                    <a:pt x="131" y="98"/>
                    <a:pt x="130" y="99"/>
                    <a:pt x="130" y="101"/>
                  </a:cubicBezTo>
                  <a:cubicBezTo>
                    <a:pt x="130" y="101"/>
                    <a:pt x="130" y="101"/>
                    <a:pt x="130" y="101"/>
                  </a:cubicBezTo>
                  <a:cubicBezTo>
                    <a:pt x="129" y="103"/>
                    <a:pt x="128" y="104"/>
                    <a:pt x="127" y="105"/>
                  </a:cubicBezTo>
                  <a:cubicBezTo>
                    <a:pt x="126" y="106"/>
                    <a:pt x="124" y="107"/>
                    <a:pt x="123" y="108"/>
                  </a:cubicBezTo>
                  <a:cubicBezTo>
                    <a:pt x="122" y="108"/>
                    <a:pt x="122" y="108"/>
                    <a:pt x="122" y="108"/>
                  </a:cubicBezTo>
                  <a:cubicBezTo>
                    <a:pt x="121" y="108"/>
                    <a:pt x="120" y="109"/>
                    <a:pt x="118" y="109"/>
                  </a:cubicBezTo>
                  <a:cubicBezTo>
                    <a:pt x="116" y="109"/>
                    <a:pt x="116" y="109"/>
                    <a:pt x="116" y="109"/>
                  </a:cubicBezTo>
                  <a:cubicBezTo>
                    <a:pt x="115" y="116"/>
                    <a:pt x="111" y="122"/>
                    <a:pt x="104" y="128"/>
                  </a:cubicBezTo>
                  <a:cubicBezTo>
                    <a:pt x="97" y="133"/>
                    <a:pt x="87" y="137"/>
                    <a:pt x="76" y="138"/>
                  </a:cubicBezTo>
                  <a:cubicBezTo>
                    <a:pt x="75" y="143"/>
                    <a:pt x="70" y="147"/>
                    <a:pt x="65" y="147"/>
                  </a:cubicBezTo>
                  <a:cubicBezTo>
                    <a:pt x="59" y="147"/>
                    <a:pt x="54" y="142"/>
                    <a:pt x="54" y="135"/>
                  </a:cubicBezTo>
                  <a:cubicBezTo>
                    <a:pt x="54" y="129"/>
                    <a:pt x="59" y="124"/>
                    <a:pt x="65" y="124"/>
                  </a:cubicBezTo>
                  <a:cubicBezTo>
                    <a:pt x="70" y="124"/>
                    <a:pt x="74" y="127"/>
                    <a:pt x="76" y="132"/>
                  </a:cubicBezTo>
                  <a:cubicBezTo>
                    <a:pt x="85" y="130"/>
                    <a:pt x="94" y="127"/>
                    <a:pt x="100" y="122"/>
                  </a:cubicBezTo>
                  <a:cubicBezTo>
                    <a:pt x="105" y="118"/>
                    <a:pt x="108" y="114"/>
                    <a:pt x="109" y="109"/>
                  </a:cubicBezTo>
                  <a:cubicBezTo>
                    <a:pt x="107" y="109"/>
                    <a:pt x="107" y="109"/>
                    <a:pt x="107" y="109"/>
                  </a:cubicBezTo>
                  <a:cubicBezTo>
                    <a:pt x="106" y="109"/>
                    <a:pt x="104" y="108"/>
                    <a:pt x="103" y="108"/>
                  </a:cubicBezTo>
                  <a:cubicBezTo>
                    <a:pt x="103" y="108"/>
                    <a:pt x="103" y="108"/>
                    <a:pt x="103" y="108"/>
                  </a:cubicBezTo>
                  <a:cubicBezTo>
                    <a:pt x="101" y="107"/>
                    <a:pt x="100" y="106"/>
                    <a:pt x="98" y="105"/>
                  </a:cubicBezTo>
                  <a:cubicBezTo>
                    <a:pt x="96" y="103"/>
                    <a:pt x="95" y="100"/>
                    <a:pt x="95" y="96"/>
                  </a:cubicBezTo>
                  <a:cubicBezTo>
                    <a:pt x="95" y="85"/>
                    <a:pt x="95" y="85"/>
                    <a:pt x="95" y="85"/>
                  </a:cubicBezTo>
                  <a:cubicBezTo>
                    <a:pt x="95" y="74"/>
                    <a:pt x="95" y="74"/>
                    <a:pt x="95" y="74"/>
                  </a:cubicBezTo>
                  <a:cubicBezTo>
                    <a:pt x="95" y="72"/>
                    <a:pt x="95" y="71"/>
                    <a:pt x="96" y="69"/>
                  </a:cubicBezTo>
                  <a:cubicBezTo>
                    <a:pt x="96" y="69"/>
                    <a:pt x="96" y="69"/>
                    <a:pt x="96" y="69"/>
                  </a:cubicBezTo>
                  <a:cubicBezTo>
                    <a:pt x="96" y="69"/>
                    <a:pt x="96" y="69"/>
                    <a:pt x="96" y="69"/>
                  </a:cubicBezTo>
                  <a:cubicBezTo>
                    <a:pt x="96" y="67"/>
                    <a:pt x="97" y="66"/>
                    <a:pt x="98" y="65"/>
                  </a:cubicBezTo>
                  <a:cubicBezTo>
                    <a:pt x="101" y="63"/>
                    <a:pt x="104" y="61"/>
                    <a:pt x="107" y="61"/>
                  </a:cubicBezTo>
                  <a:cubicBezTo>
                    <a:pt x="107" y="56"/>
                    <a:pt x="107" y="56"/>
                    <a:pt x="107" y="56"/>
                  </a:cubicBezTo>
                  <a:cubicBezTo>
                    <a:pt x="105" y="49"/>
                    <a:pt x="101" y="43"/>
                    <a:pt x="96" y="38"/>
                  </a:cubicBezTo>
                  <a:cubicBezTo>
                    <a:pt x="89" y="30"/>
                    <a:pt x="78" y="26"/>
                    <a:pt x="65" y="26"/>
                  </a:cubicBezTo>
                  <a:cubicBezTo>
                    <a:pt x="53" y="26"/>
                    <a:pt x="42" y="30"/>
                    <a:pt x="35" y="38"/>
                  </a:cubicBezTo>
                  <a:cubicBezTo>
                    <a:pt x="30" y="43"/>
                    <a:pt x="26" y="49"/>
                    <a:pt x="24" y="56"/>
                  </a:cubicBezTo>
                  <a:cubicBezTo>
                    <a:pt x="24" y="61"/>
                    <a:pt x="24" y="61"/>
                    <a:pt x="24" y="61"/>
                  </a:cubicBezTo>
                  <a:cubicBezTo>
                    <a:pt x="25" y="61"/>
                    <a:pt x="27" y="62"/>
                    <a:pt x="28" y="62"/>
                  </a:cubicBezTo>
                  <a:cubicBezTo>
                    <a:pt x="30" y="63"/>
                    <a:pt x="31" y="64"/>
                    <a:pt x="32" y="65"/>
                  </a:cubicBezTo>
                  <a:cubicBezTo>
                    <a:pt x="34" y="66"/>
                    <a:pt x="35" y="67"/>
                    <a:pt x="35" y="69"/>
                  </a:cubicBezTo>
                  <a:cubicBezTo>
                    <a:pt x="35" y="69"/>
                    <a:pt x="35" y="69"/>
                    <a:pt x="35" y="69"/>
                  </a:cubicBezTo>
                  <a:cubicBezTo>
                    <a:pt x="36" y="71"/>
                    <a:pt x="36" y="72"/>
                    <a:pt x="36" y="74"/>
                  </a:cubicBezTo>
                  <a:cubicBezTo>
                    <a:pt x="36" y="85"/>
                    <a:pt x="36" y="85"/>
                    <a:pt x="36" y="85"/>
                  </a:cubicBezTo>
                  <a:cubicBezTo>
                    <a:pt x="36" y="96"/>
                    <a:pt x="36" y="96"/>
                    <a:pt x="36" y="96"/>
                  </a:cubicBezTo>
                  <a:cubicBezTo>
                    <a:pt x="36" y="98"/>
                    <a:pt x="36" y="99"/>
                    <a:pt x="35" y="101"/>
                  </a:cubicBezTo>
                  <a:cubicBezTo>
                    <a:pt x="35" y="101"/>
                    <a:pt x="35" y="101"/>
                    <a:pt x="35" y="101"/>
                  </a:cubicBezTo>
                  <a:cubicBezTo>
                    <a:pt x="35" y="103"/>
                    <a:pt x="34" y="104"/>
                    <a:pt x="32" y="105"/>
                  </a:cubicBezTo>
                  <a:cubicBezTo>
                    <a:pt x="31" y="106"/>
                    <a:pt x="30" y="107"/>
                    <a:pt x="28" y="108"/>
                  </a:cubicBezTo>
                  <a:cubicBezTo>
                    <a:pt x="28" y="108"/>
                    <a:pt x="28" y="108"/>
                    <a:pt x="28" y="108"/>
                  </a:cubicBezTo>
                  <a:cubicBezTo>
                    <a:pt x="27" y="108"/>
                    <a:pt x="25" y="109"/>
                    <a:pt x="24" y="109"/>
                  </a:cubicBezTo>
                  <a:cubicBezTo>
                    <a:pt x="18" y="109"/>
                    <a:pt x="18" y="109"/>
                    <a:pt x="18" y="109"/>
                  </a:cubicBezTo>
                  <a:cubicBezTo>
                    <a:pt x="13" y="109"/>
                    <a:pt x="13" y="109"/>
                    <a:pt x="13" y="109"/>
                  </a:cubicBezTo>
                  <a:cubicBezTo>
                    <a:pt x="11" y="109"/>
                    <a:pt x="10" y="108"/>
                    <a:pt x="8" y="108"/>
                  </a:cubicBezTo>
                  <a:cubicBezTo>
                    <a:pt x="8" y="108"/>
                    <a:pt x="8" y="108"/>
                    <a:pt x="8" y="108"/>
                  </a:cubicBezTo>
                  <a:cubicBezTo>
                    <a:pt x="7" y="107"/>
                    <a:pt x="5" y="106"/>
                    <a:pt x="4" y="105"/>
                  </a:cubicBezTo>
                  <a:cubicBezTo>
                    <a:pt x="2" y="103"/>
                    <a:pt x="0" y="100"/>
                    <a:pt x="0" y="96"/>
                  </a:cubicBezTo>
                  <a:cubicBezTo>
                    <a:pt x="0" y="85"/>
                    <a:pt x="0" y="85"/>
                    <a:pt x="0" y="85"/>
                  </a:cubicBezTo>
                  <a:cubicBezTo>
                    <a:pt x="0" y="74"/>
                    <a:pt x="0" y="74"/>
                    <a:pt x="0" y="74"/>
                  </a:cubicBezTo>
                  <a:cubicBezTo>
                    <a:pt x="0" y="72"/>
                    <a:pt x="1" y="71"/>
                    <a:pt x="1" y="69"/>
                  </a:cubicBezTo>
                  <a:cubicBezTo>
                    <a:pt x="1" y="69"/>
                    <a:pt x="1" y="69"/>
                    <a:pt x="1" y="69"/>
                  </a:cubicBezTo>
                  <a:cubicBezTo>
                    <a:pt x="2" y="67"/>
                    <a:pt x="3" y="66"/>
                    <a:pt x="4" y="65"/>
                  </a:cubicBezTo>
                  <a:cubicBezTo>
                    <a:pt x="6" y="63"/>
                    <a:pt x="9" y="61"/>
                    <a:pt x="13" y="61"/>
                  </a:cubicBezTo>
                  <a:close/>
                  <a:moveTo>
                    <a:pt x="65" y="131"/>
                  </a:moveTo>
                  <a:cubicBezTo>
                    <a:pt x="65" y="131"/>
                    <a:pt x="65" y="131"/>
                    <a:pt x="65" y="131"/>
                  </a:cubicBezTo>
                  <a:cubicBezTo>
                    <a:pt x="63" y="131"/>
                    <a:pt x="61" y="133"/>
                    <a:pt x="61" y="135"/>
                  </a:cubicBezTo>
                  <a:cubicBezTo>
                    <a:pt x="61" y="138"/>
                    <a:pt x="63" y="140"/>
                    <a:pt x="65" y="140"/>
                  </a:cubicBezTo>
                  <a:cubicBezTo>
                    <a:pt x="68" y="140"/>
                    <a:pt x="70" y="138"/>
                    <a:pt x="70" y="135"/>
                  </a:cubicBezTo>
                  <a:cubicBezTo>
                    <a:pt x="70" y="133"/>
                    <a:pt x="68" y="131"/>
                    <a:pt x="65" y="131"/>
                  </a:cubicBezTo>
                  <a:close/>
                  <a:moveTo>
                    <a:pt x="18" y="73"/>
                  </a:moveTo>
                  <a:cubicBezTo>
                    <a:pt x="18" y="73"/>
                    <a:pt x="18" y="73"/>
                    <a:pt x="18" y="73"/>
                  </a:cubicBezTo>
                  <a:cubicBezTo>
                    <a:pt x="13" y="73"/>
                    <a:pt x="13" y="73"/>
                    <a:pt x="13" y="73"/>
                  </a:cubicBezTo>
                  <a:cubicBezTo>
                    <a:pt x="13" y="73"/>
                    <a:pt x="12" y="73"/>
                    <a:pt x="12" y="73"/>
                  </a:cubicBezTo>
                  <a:cubicBezTo>
                    <a:pt x="12" y="73"/>
                    <a:pt x="12" y="73"/>
                    <a:pt x="12" y="73"/>
                  </a:cubicBezTo>
                  <a:cubicBezTo>
                    <a:pt x="12" y="74"/>
                    <a:pt x="12" y="74"/>
                    <a:pt x="12" y="74"/>
                  </a:cubicBezTo>
                  <a:cubicBezTo>
                    <a:pt x="12" y="85"/>
                    <a:pt x="12" y="85"/>
                    <a:pt x="12" y="85"/>
                  </a:cubicBezTo>
                  <a:cubicBezTo>
                    <a:pt x="12" y="96"/>
                    <a:pt x="12" y="96"/>
                    <a:pt x="12" y="96"/>
                  </a:cubicBezTo>
                  <a:cubicBezTo>
                    <a:pt x="12" y="96"/>
                    <a:pt x="12" y="97"/>
                    <a:pt x="12" y="97"/>
                  </a:cubicBezTo>
                  <a:cubicBezTo>
                    <a:pt x="12" y="97"/>
                    <a:pt x="12" y="97"/>
                    <a:pt x="12" y="97"/>
                  </a:cubicBezTo>
                  <a:cubicBezTo>
                    <a:pt x="13" y="97"/>
                    <a:pt x="13" y="97"/>
                    <a:pt x="13" y="97"/>
                  </a:cubicBezTo>
                  <a:cubicBezTo>
                    <a:pt x="18" y="97"/>
                    <a:pt x="18" y="97"/>
                    <a:pt x="18" y="97"/>
                  </a:cubicBezTo>
                  <a:cubicBezTo>
                    <a:pt x="24" y="97"/>
                    <a:pt x="24" y="97"/>
                    <a:pt x="24" y="97"/>
                  </a:cubicBezTo>
                  <a:cubicBezTo>
                    <a:pt x="24" y="97"/>
                    <a:pt x="24" y="97"/>
                    <a:pt x="24" y="97"/>
                  </a:cubicBezTo>
                  <a:cubicBezTo>
                    <a:pt x="24" y="97"/>
                    <a:pt x="24" y="97"/>
                    <a:pt x="24" y="97"/>
                  </a:cubicBezTo>
                  <a:cubicBezTo>
                    <a:pt x="24" y="97"/>
                    <a:pt x="24" y="97"/>
                    <a:pt x="25" y="97"/>
                  </a:cubicBezTo>
                  <a:cubicBezTo>
                    <a:pt x="25" y="97"/>
                    <a:pt x="25" y="97"/>
                    <a:pt x="25" y="97"/>
                  </a:cubicBezTo>
                  <a:cubicBezTo>
                    <a:pt x="25" y="96"/>
                    <a:pt x="25" y="96"/>
                    <a:pt x="25" y="96"/>
                  </a:cubicBezTo>
                  <a:cubicBezTo>
                    <a:pt x="25" y="85"/>
                    <a:pt x="25" y="85"/>
                    <a:pt x="25" y="85"/>
                  </a:cubicBezTo>
                  <a:cubicBezTo>
                    <a:pt x="25" y="74"/>
                    <a:pt x="25" y="74"/>
                    <a:pt x="25" y="74"/>
                  </a:cubicBezTo>
                  <a:cubicBezTo>
                    <a:pt x="25" y="74"/>
                    <a:pt x="25" y="74"/>
                    <a:pt x="25" y="74"/>
                  </a:cubicBezTo>
                  <a:cubicBezTo>
                    <a:pt x="25" y="73"/>
                    <a:pt x="25" y="73"/>
                    <a:pt x="25" y="73"/>
                  </a:cubicBezTo>
                  <a:cubicBezTo>
                    <a:pt x="25" y="73"/>
                    <a:pt x="25" y="73"/>
                    <a:pt x="25" y="73"/>
                  </a:cubicBezTo>
                  <a:cubicBezTo>
                    <a:pt x="24" y="73"/>
                    <a:pt x="24" y="73"/>
                    <a:pt x="24" y="73"/>
                  </a:cubicBezTo>
                  <a:cubicBezTo>
                    <a:pt x="24" y="73"/>
                    <a:pt x="24" y="73"/>
                    <a:pt x="24" y="73"/>
                  </a:cubicBezTo>
                  <a:cubicBezTo>
                    <a:pt x="24" y="73"/>
                    <a:pt x="24" y="73"/>
                    <a:pt x="24" y="73"/>
                  </a:cubicBezTo>
                  <a:cubicBezTo>
                    <a:pt x="18" y="73"/>
                    <a:pt x="18" y="73"/>
                    <a:pt x="18" y="73"/>
                  </a:cubicBezTo>
                  <a:close/>
                  <a:moveTo>
                    <a:pt x="113" y="73"/>
                  </a:moveTo>
                  <a:cubicBezTo>
                    <a:pt x="113" y="73"/>
                    <a:pt x="113" y="73"/>
                    <a:pt x="113" y="73"/>
                  </a:cubicBezTo>
                  <a:cubicBezTo>
                    <a:pt x="107" y="73"/>
                    <a:pt x="107" y="73"/>
                    <a:pt x="107" y="73"/>
                  </a:cubicBezTo>
                  <a:cubicBezTo>
                    <a:pt x="107" y="73"/>
                    <a:pt x="107" y="73"/>
                    <a:pt x="106" y="73"/>
                  </a:cubicBezTo>
                  <a:cubicBezTo>
                    <a:pt x="106" y="73"/>
                    <a:pt x="106" y="73"/>
                    <a:pt x="106" y="73"/>
                  </a:cubicBezTo>
                  <a:cubicBezTo>
                    <a:pt x="106" y="74"/>
                    <a:pt x="106" y="74"/>
                    <a:pt x="106" y="74"/>
                  </a:cubicBezTo>
                  <a:cubicBezTo>
                    <a:pt x="106" y="85"/>
                    <a:pt x="106" y="85"/>
                    <a:pt x="106" y="85"/>
                  </a:cubicBezTo>
                  <a:cubicBezTo>
                    <a:pt x="106" y="96"/>
                    <a:pt x="106" y="96"/>
                    <a:pt x="106" y="96"/>
                  </a:cubicBezTo>
                  <a:cubicBezTo>
                    <a:pt x="106" y="96"/>
                    <a:pt x="106" y="97"/>
                    <a:pt x="106" y="97"/>
                  </a:cubicBezTo>
                  <a:cubicBezTo>
                    <a:pt x="107" y="97"/>
                    <a:pt x="107" y="97"/>
                    <a:pt x="107" y="97"/>
                  </a:cubicBezTo>
                  <a:cubicBezTo>
                    <a:pt x="107" y="97"/>
                    <a:pt x="107" y="97"/>
                    <a:pt x="107" y="97"/>
                  </a:cubicBezTo>
                  <a:cubicBezTo>
                    <a:pt x="113" y="97"/>
                    <a:pt x="113" y="97"/>
                    <a:pt x="113" y="97"/>
                  </a:cubicBezTo>
                  <a:cubicBezTo>
                    <a:pt x="118" y="97"/>
                    <a:pt x="118" y="97"/>
                    <a:pt x="118" y="97"/>
                  </a:cubicBezTo>
                  <a:cubicBezTo>
                    <a:pt x="118" y="97"/>
                    <a:pt x="118" y="97"/>
                    <a:pt x="118" y="97"/>
                  </a:cubicBezTo>
                  <a:cubicBezTo>
                    <a:pt x="118" y="97"/>
                    <a:pt x="118" y="97"/>
                    <a:pt x="118" y="97"/>
                  </a:cubicBezTo>
                  <a:cubicBezTo>
                    <a:pt x="119" y="97"/>
                    <a:pt x="119" y="97"/>
                    <a:pt x="119" y="97"/>
                  </a:cubicBezTo>
                  <a:cubicBezTo>
                    <a:pt x="119" y="97"/>
                    <a:pt x="119" y="97"/>
                    <a:pt x="119" y="97"/>
                  </a:cubicBezTo>
                  <a:cubicBezTo>
                    <a:pt x="119" y="96"/>
                    <a:pt x="119" y="96"/>
                    <a:pt x="119" y="96"/>
                  </a:cubicBezTo>
                  <a:cubicBezTo>
                    <a:pt x="119" y="85"/>
                    <a:pt x="119" y="85"/>
                    <a:pt x="119" y="85"/>
                  </a:cubicBezTo>
                  <a:cubicBezTo>
                    <a:pt x="119" y="74"/>
                    <a:pt x="119" y="74"/>
                    <a:pt x="119" y="74"/>
                  </a:cubicBezTo>
                  <a:cubicBezTo>
                    <a:pt x="119" y="74"/>
                    <a:pt x="119" y="74"/>
                    <a:pt x="119" y="74"/>
                  </a:cubicBezTo>
                  <a:cubicBezTo>
                    <a:pt x="119" y="73"/>
                    <a:pt x="119" y="73"/>
                    <a:pt x="119" y="73"/>
                  </a:cubicBezTo>
                  <a:cubicBezTo>
                    <a:pt x="119" y="73"/>
                    <a:pt x="119" y="73"/>
                    <a:pt x="119" y="73"/>
                  </a:cubicBezTo>
                  <a:cubicBezTo>
                    <a:pt x="119" y="73"/>
                    <a:pt x="119" y="73"/>
                    <a:pt x="118" y="73"/>
                  </a:cubicBezTo>
                  <a:cubicBezTo>
                    <a:pt x="119" y="73"/>
                    <a:pt x="119" y="73"/>
                    <a:pt x="119" y="73"/>
                  </a:cubicBezTo>
                  <a:cubicBezTo>
                    <a:pt x="118" y="73"/>
                    <a:pt x="118" y="73"/>
                    <a:pt x="118" y="73"/>
                  </a:cubicBezTo>
                  <a:cubicBezTo>
                    <a:pt x="113" y="73"/>
                    <a:pt x="113" y="73"/>
                    <a:pt x="113" y="73"/>
                  </a:cubicBezTo>
                  <a:close/>
                  <a:moveTo>
                    <a:pt x="103" y="36"/>
                  </a:moveTo>
                  <a:cubicBezTo>
                    <a:pt x="103" y="36"/>
                    <a:pt x="103" y="36"/>
                    <a:pt x="103" y="36"/>
                  </a:cubicBezTo>
                  <a:cubicBezTo>
                    <a:pt x="101" y="31"/>
                    <a:pt x="98" y="27"/>
                    <a:pt x="95" y="24"/>
                  </a:cubicBezTo>
                  <a:cubicBezTo>
                    <a:pt x="95" y="24"/>
                    <a:pt x="95" y="24"/>
                    <a:pt x="95" y="24"/>
                  </a:cubicBezTo>
                  <a:cubicBezTo>
                    <a:pt x="87" y="16"/>
                    <a:pt x="77" y="11"/>
                    <a:pt x="65" y="11"/>
                  </a:cubicBezTo>
                  <a:cubicBezTo>
                    <a:pt x="54" y="11"/>
                    <a:pt x="44" y="16"/>
                    <a:pt x="36" y="24"/>
                  </a:cubicBezTo>
                  <a:cubicBezTo>
                    <a:pt x="33" y="27"/>
                    <a:pt x="30" y="31"/>
                    <a:pt x="27" y="36"/>
                  </a:cubicBezTo>
                  <a:cubicBezTo>
                    <a:pt x="28" y="35"/>
                    <a:pt x="29" y="34"/>
                    <a:pt x="30" y="34"/>
                  </a:cubicBezTo>
                  <a:cubicBezTo>
                    <a:pt x="39" y="25"/>
                    <a:pt x="52" y="19"/>
                    <a:pt x="65" y="19"/>
                  </a:cubicBezTo>
                  <a:cubicBezTo>
                    <a:pt x="79" y="19"/>
                    <a:pt x="92" y="25"/>
                    <a:pt x="101" y="34"/>
                  </a:cubicBezTo>
                  <a:cubicBezTo>
                    <a:pt x="101" y="34"/>
                    <a:pt x="101" y="34"/>
                    <a:pt x="101" y="34"/>
                  </a:cubicBezTo>
                  <a:cubicBezTo>
                    <a:pt x="102" y="34"/>
                    <a:pt x="103" y="35"/>
                    <a:pt x="10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chemeClr val="tx1">
                    <a:lumMod val="50000"/>
                    <a:lumOff val="50000"/>
                  </a:schemeClr>
                </a:solidFill>
                <a:cs typeface="+mn-ea"/>
                <a:sym typeface="+mn-lt"/>
              </a:endParaRPr>
            </a:p>
          </p:txBody>
        </p:sp>
        <p:sp>
          <p:nvSpPr>
            <p:cNvPr id="8" name="Freeform 26"/>
            <p:cNvSpPr>
              <a:spLocks noEditPoints="1"/>
            </p:cNvSpPr>
            <p:nvPr/>
          </p:nvSpPr>
          <p:spPr bwMode="auto">
            <a:xfrm>
              <a:off x="9873" y="8908"/>
              <a:ext cx="510" cy="533"/>
            </a:xfrm>
            <a:custGeom>
              <a:avLst/>
              <a:gdLst>
                <a:gd name="T0" fmla="*/ 4 w 139"/>
                <a:gd name="T1" fmla="*/ 139 h 145"/>
                <a:gd name="T2" fmla="*/ 56 w 139"/>
                <a:gd name="T3" fmla="*/ 133 h 145"/>
                <a:gd name="T4" fmla="*/ 24 w 139"/>
                <a:gd name="T5" fmla="*/ 117 h 145"/>
                <a:gd name="T6" fmla="*/ 20 w 139"/>
                <a:gd name="T7" fmla="*/ 115 h 145"/>
                <a:gd name="T8" fmla="*/ 2 w 139"/>
                <a:gd name="T9" fmla="*/ 89 h 145"/>
                <a:gd name="T10" fmla="*/ 24 w 139"/>
                <a:gd name="T11" fmla="*/ 70 h 145"/>
                <a:gd name="T12" fmla="*/ 56 w 139"/>
                <a:gd name="T13" fmla="*/ 58 h 145"/>
                <a:gd name="T14" fmla="*/ 19 w 139"/>
                <a:gd name="T15" fmla="*/ 53 h 145"/>
                <a:gd name="T16" fmla="*/ 19 w 139"/>
                <a:gd name="T17" fmla="*/ 18 h 145"/>
                <a:gd name="T18" fmla="*/ 25 w 139"/>
                <a:gd name="T19" fmla="*/ 12 h 145"/>
                <a:gd name="T20" fmla="*/ 56 w 139"/>
                <a:gd name="T21" fmla="*/ 3 h 145"/>
                <a:gd name="T22" fmla="*/ 60 w 139"/>
                <a:gd name="T23" fmla="*/ 0 h 145"/>
                <a:gd name="T24" fmla="*/ 82 w 139"/>
                <a:gd name="T25" fmla="*/ 3 h 145"/>
                <a:gd name="T26" fmla="*/ 82 w 139"/>
                <a:gd name="T27" fmla="*/ 12 h 145"/>
                <a:gd name="T28" fmla="*/ 119 w 139"/>
                <a:gd name="T29" fmla="*/ 14 h 145"/>
                <a:gd name="T30" fmla="*/ 136 w 139"/>
                <a:gd name="T31" fmla="*/ 39 h 145"/>
                <a:gd name="T32" fmla="*/ 119 w 139"/>
                <a:gd name="T33" fmla="*/ 57 h 145"/>
                <a:gd name="T34" fmla="*/ 115 w 139"/>
                <a:gd name="T35" fmla="*/ 58 h 145"/>
                <a:gd name="T36" fmla="*/ 82 w 139"/>
                <a:gd name="T37" fmla="*/ 70 h 145"/>
                <a:gd name="T38" fmla="*/ 114 w 139"/>
                <a:gd name="T39" fmla="*/ 70 h 145"/>
                <a:gd name="T40" fmla="*/ 120 w 139"/>
                <a:gd name="T41" fmla="*/ 111 h 145"/>
                <a:gd name="T42" fmla="*/ 114 w 139"/>
                <a:gd name="T43" fmla="*/ 117 h 145"/>
                <a:gd name="T44" fmla="*/ 82 w 139"/>
                <a:gd name="T45" fmla="*/ 133 h 145"/>
                <a:gd name="T46" fmla="*/ 135 w 139"/>
                <a:gd name="T47" fmla="*/ 139 h 145"/>
                <a:gd name="T48" fmla="*/ 10 w 139"/>
                <a:gd name="T49" fmla="*/ 145 h 145"/>
                <a:gd name="T50" fmla="*/ 63 w 139"/>
                <a:gd name="T51" fmla="*/ 133 h 145"/>
                <a:gd name="T52" fmla="*/ 76 w 139"/>
                <a:gd name="T53" fmla="*/ 117 h 145"/>
                <a:gd name="T54" fmla="*/ 63 w 139"/>
                <a:gd name="T55" fmla="*/ 133 h 145"/>
                <a:gd name="T56" fmla="*/ 76 w 139"/>
                <a:gd name="T57" fmla="*/ 6 h 145"/>
                <a:gd name="T58" fmla="*/ 63 w 139"/>
                <a:gd name="T59" fmla="*/ 12 h 145"/>
                <a:gd name="T60" fmla="*/ 76 w 139"/>
                <a:gd name="T61" fmla="*/ 6 h 145"/>
                <a:gd name="T62" fmla="*/ 76 w 139"/>
                <a:gd name="T63" fmla="*/ 70 h 145"/>
                <a:gd name="T64" fmla="*/ 63 w 139"/>
                <a:gd name="T65" fmla="*/ 58 h 145"/>
                <a:gd name="T66" fmla="*/ 76 w 139"/>
                <a:gd name="T67" fmla="*/ 70 h 145"/>
                <a:gd name="T68" fmla="*/ 113 w 139"/>
                <a:gd name="T69" fmla="*/ 23 h 145"/>
                <a:gd name="T70" fmla="*/ 30 w 139"/>
                <a:gd name="T71" fmla="*/ 47 h 145"/>
                <a:gd name="T72" fmla="*/ 125 w 139"/>
                <a:gd name="T73" fmla="*/ 35 h 145"/>
                <a:gd name="T74" fmla="*/ 109 w 139"/>
                <a:gd name="T75" fmla="*/ 81 h 145"/>
                <a:gd name="T76" fmla="*/ 26 w 139"/>
                <a:gd name="T77" fmla="*/ 81 h 145"/>
                <a:gd name="T78" fmla="*/ 26 w 139"/>
                <a:gd name="T79" fmla="*/ 105 h 145"/>
                <a:gd name="T80" fmla="*/ 109 w 139"/>
                <a:gd name="T8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9" h="145">
                  <a:moveTo>
                    <a:pt x="10" y="145"/>
                  </a:moveTo>
                  <a:cubicBezTo>
                    <a:pt x="6" y="145"/>
                    <a:pt x="4" y="142"/>
                    <a:pt x="4" y="139"/>
                  </a:cubicBezTo>
                  <a:cubicBezTo>
                    <a:pt x="4" y="136"/>
                    <a:pt x="6" y="133"/>
                    <a:pt x="10" y="133"/>
                  </a:cubicBezTo>
                  <a:cubicBezTo>
                    <a:pt x="56" y="133"/>
                    <a:pt x="56" y="133"/>
                    <a:pt x="56" y="133"/>
                  </a:cubicBezTo>
                  <a:cubicBezTo>
                    <a:pt x="56" y="117"/>
                    <a:pt x="56" y="117"/>
                    <a:pt x="56" y="117"/>
                  </a:cubicBezTo>
                  <a:cubicBezTo>
                    <a:pt x="24" y="117"/>
                    <a:pt x="24" y="117"/>
                    <a:pt x="24" y="117"/>
                  </a:cubicBezTo>
                  <a:cubicBezTo>
                    <a:pt x="24" y="117"/>
                    <a:pt x="24" y="117"/>
                    <a:pt x="24" y="117"/>
                  </a:cubicBezTo>
                  <a:cubicBezTo>
                    <a:pt x="22" y="117"/>
                    <a:pt x="21" y="116"/>
                    <a:pt x="20" y="115"/>
                  </a:cubicBezTo>
                  <a:cubicBezTo>
                    <a:pt x="2" y="97"/>
                    <a:pt x="2" y="97"/>
                    <a:pt x="2" y="97"/>
                  </a:cubicBezTo>
                  <a:cubicBezTo>
                    <a:pt x="0" y="95"/>
                    <a:pt x="0" y="92"/>
                    <a:pt x="2" y="89"/>
                  </a:cubicBezTo>
                  <a:cubicBezTo>
                    <a:pt x="20" y="72"/>
                    <a:pt x="20" y="72"/>
                    <a:pt x="20" y="72"/>
                  </a:cubicBezTo>
                  <a:cubicBezTo>
                    <a:pt x="20" y="71"/>
                    <a:pt x="22" y="70"/>
                    <a:pt x="24" y="70"/>
                  </a:cubicBezTo>
                  <a:cubicBezTo>
                    <a:pt x="56" y="70"/>
                    <a:pt x="56" y="70"/>
                    <a:pt x="56" y="70"/>
                  </a:cubicBezTo>
                  <a:cubicBezTo>
                    <a:pt x="56" y="58"/>
                    <a:pt x="56" y="58"/>
                    <a:pt x="56" y="58"/>
                  </a:cubicBezTo>
                  <a:cubicBezTo>
                    <a:pt x="24" y="58"/>
                    <a:pt x="24" y="58"/>
                    <a:pt x="24" y="58"/>
                  </a:cubicBezTo>
                  <a:cubicBezTo>
                    <a:pt x="21" y="58"/>
                    <a:pt x="19" y="56"/>
                    <a:pt x="19" y="53"/>
                  </a:cubicBezTo>
                  <a:cubicBezTo>
                    <a:pt x="19" y="52"/>
                    <a:pt x="19" y="52"/>
                    <a:pt x="19" y="52"/>
                  </a:cubicBezTo>
                  <a:cubicBezTo>
                    <a:pt x="19" y="18"/>
                    <a:pt x="19" y="18"/>
                    <a:pt x="19" y="18"/>
                  </a:cubicBezTo>
                  <a:cubicBezTo>
                    <a:pt x="19" y="14"/>
                    <a:pt x="21" y="12"/>
                    <a:pt x="24" y="12"/>
                  </a:cubicBezTo>
                  <a:cubicBezTo>
                    <a:pt x="25" y="12"/>
                    <a:pt x="25" y="12"/>
                    <a:pt x="25" y="12"/>
                  </a:cubicBezTo>
                  <a:cubicBezTo>
                    <a:pt x="56" y="12"/>
                    <a:pt x="56" y="12"/>
                    <a:pt x="56" y="12"/>
                  </a:cubicBezTo>
                  <a:cubicBezTo>
                    <a:pt x="56" y="3"/>
                    <a:pt x="56" y="3"/>
                    <a:pt x="56" y="3"/>
                  </a:cubicBezTo>
                  <a:cubicBezTo>
                    <a:pt x="56" y="1"/>
                    <a:pt x="58" y="0"/>
                    <a:pt x="60" y="0"/>
                  </a:cubicBezTo>
                  <a:cubicBezTo>
                    <a:pt x="60" y="0"/>
                    <a:pt x="60" y="0"/>
                    <a:pt x="60" y="0"/>
                  </a:cubicBezTo>
                  <a:cubicBezTo>
                    <a:pt x="79" y="0"/>
                    <a:pt x="79" y="0"/>
                    <a:pt x="79" y="0"/>
                  </a:cubicBezTo>
                  <a:cubicBezTo>
                    <a:pt x="81" y="0"/>
                    <a:pt x="82" y="1"/>
                    <a:pt x="82" y="3"/>
                  </a:cubicBezTo>
                  <a:cubicBezTo>
                    <a:pt x="82" y="3"/>
                    <a:pt x="82" y="3"/>
                    <a:pt x="82" y="3"/>
                  </a:cubicBezTo>
                  <a:cubicBezTo>
                    <a:pt x="82" y="12"/>
                    <a:pt x="82" y="12"/>
                    <a:pt x="82" y="12"/>
                  </a:cubicBezTo>
                  <a:cubicBezTo>
                    <a:pt x="115" y="12"/>
                    <a:pt x="115" y="12"/>
                    <a:pt x="115" y="12"/>
                  </a:cubicBezTo>
                  <a:cubicBezTo>
                    <a:pt x="117" y="12"/>
                    <a:pt x="118" y="13"/>
                    <a:pt x="119" y="14"/>
                  </a:cubicBezTo>
                  <a:cubicBezTo>
                    <a:pt x="136" y="31"/>
                    <a:pt x="136" y="31"/>
                    <a:pt x="136" y="31"/>
                  </a:cubicBezTo>
                  <a:cubicBezTo>
                    <a:pt x="139" y="33"/>
                    <a:pt x="139" y="37"/>
                    <a:pt x="136" y="39"/>
                  </a:cubicBezTo>
                  <a:cubicBezTo>
                    <a:pt x="136" y="39"/>
                    <a:pt x="136" y="39"/>
                    <a:pt x="136" y="39"/>
                  </a:cubicBezTo>
                  <a:cubicBezTo>
                    <a:pt x="119" y="57"/>
                    <a:pt x="119" y="57"/>
                    <a:pt x="119" y="57"/>
                  </a:cubicBezTo>
                  <a:cubicBezTo>
                    <a:pt x="118" y="58"/>
                    <a:pt x="116" y="58"/>
                    <a:pt x="115" y="58"/>
                  </a:cubicBezTo>
                  <a:cubicBezTo>
                    <a:pt x="115" y="58"/>
                    <a:pt x="115" y="58"/>
                    <a:pt x="115" y="58"/>
                  </a:cubicBezTo>
                  <a:cubicBezTo>
                    <a:pt x="82" y="58"/>
                    <a:pt x="82" y="58"/>
                    <a:pt x="82" y="58"/>
                  </a:cubicBezTo>
                  <a:cubicBezTo>
                    <a:pt x="82" y="70"/>
                    <a:pt x="82" y="70"/>
                    <a:pt x="82" y="70"/>
                  </a:cubicBezTo>
                  <a:cubicBezTo>
                    <a:pt x="114" y="70"/>
                    <a:pt x="114" y="70"/>
                    <a:pt x="114" y="70"/>
                  </a:cubicBezTo>
                  <a:cubicBezTo>
                    <a:pt x="114" y="70"/>
                    <a:pt x="114" y="70"/>
                    <a:pt x="114" y="70"/>
                  </a:cubicBezTo>
                  <a:cubicBezTo>
                    <a:pt x="118" y="70"/>
                    <a:pt x="120" y="73"/>
                    <a:pt x="120" y="76"/>
                  </a:cubicBezTo>
                  <a:cubicBezTo>
                    <a:pt x="120" y="111"/>
                    <a:pt x="120" y="111"/>
                    <a:pt x="120" y="111"/>
                  </a:cubicBezTo>
                  <a:cubicBezTo>
                    <a:pt x="120" y="111"/>
                    <a:pt x="120" y="111"/>
                    <a:pt x="120" y="111"/>
                  </a:cubicBezTo>
                  <a:cubicBezTo>
                    <a:pt x="120" y="114"/>
                    <a:pt x="118" y="117"/>
                    <a:pt x="114" y="117"/>
                  </a:cubicBezTo>
                  <a:cubicBezTo>
                    <a:pt x="82" y="117"/>
                    <a:pt x="82" y="117"/>
                    <a:pt x="82" y="117"/>
                  </a:cubicBezTo>
                  <a:cubicBezTo>
                    <a:pt x="82" y="133"/>
                    <a:pt x="82" y="133"/>
                    <a:pt x="82" y="133"/>
                  </a:cubicBezTo>
                  <a:cubicBezTo>
                    <a:pt x="129" y="133"/>
                    <a:pt x="129" y="133"/>
                    <a:pt x="129" y="133"/>
                  </a:cubicBezTo>
                  <a:cubicBezTo>
                    <a:pt x="132" y="133"/>
                    <a:pt x="135" y="136"/>
                    <a:pt x="135" y="139"/>
                  </a:cubicBezTo>
                  <a:cubicBezTo>
                    <a:pt x="135" y="142"/>
                    <a:pt x="132" y="145"/>
                    <a:pt x="129" y="145"/>
                  </a:cubicBezTo>
                  <a:cubicBezTo>
                    <a:pt x="10" y="145"/>
                    <a:pt x="10" y="145"/>
                    <a:pt x="10" y="145"/>
                  </a:cubicBezTo>
                  <a:close/>
                  <a:moveTo>
                    <a:pt x="63" y="133"/>
                  </a:moveTo>
                  <a:cubicBezTo>
                    <a:pt x="63" y="133"/>
                    <a:pt x="63" y="133"/>
                    <a:pt x="63" y="133"/>
                  </a:cubicBezTo>
                  <a:cubicBezTo>
                    <a:pt x="76" y="133"/>
                    <a:pt x="76" y="133"/>
                    <a:pt x="76" y="133"/>
                  </a:cubicBezTo>
                  <a:cubicBezTo>
                    <a:pt x="76" y="117"/>
                    <a:pt x="76" y="117"/>
                    <a:pt x="76" y="117"/>
                  </a:cubicBezTo>
                  <a:cubicBezTo>
                    <a:pt x="63" y="117"/>
                    <a:pt x="63" y="117"/>
                    <a:pt x="63" y="117"/>
                  </a:cubicBezTo>
                  <a:cubicBezTo>
                    <a:pt x="63" y="133"/>
                    <a:pt x="63" y="133"/>
                    <a:pt x="63" y="133"/>
                  </a:cubicBezTo>
                  <a:close/>
                  <a:moveTo>
                    <a:pt x="76" y="6"/>
                  </a:moveTo>
                  <a:cubicBezTo>
                    <a:pt x="76" y="6"/>
                    <a:pt x="76" y="6"/>
                    <a:pt x="76" y="6"/>
                  </a:cubicBezTo>
                  <a:cubicBezTo>
                    <a:pt x="63" y="6"/>
                    <a:pt x="63" y="6"/>
                    <a:pt x="63" y="6"/>
                  </a:cubicBezTo>
                  <a:cubicBezTo>
                    <a:pt x="63" y="12"/>
                    <a:pt x="63" y="12"/>
                    <a:pt x="63" y="12"/>
                  </a:cubicBezTo>
                  <a:cubicBezTo>
                    <a:pt x="76" y="12"/>
                    <a:pt x="76" y="12"/>
                    <a:pt x="76" y="12"/>
                  </a:cubicBezTo>
                  <a:cubicBezTo>
                    <a:pt x="76" y="6"/>
                    <a:pt x="76" y="6"/>
                    <a:pt x="76" y="6"/>
                  </a:cubicBezTo>
                  <a:close/>
                  <a:moveTo>
                    <a:pt x="76" y="70"/>
                  </a:moveTo>
                  <a:cubicBezTo>
                    <a:pt x="76" y="70"/>
                    <a:pt x="76" y="70"/>
                    <a:pt x="76" y="70"/>
                  </a:cubicBezTo>
                  <a:cubicBezTo>
                    <a:pt x="76" y="58"/>
                    <a:pt x="76" y="58"/>
                    <a:pt x="76" y="58"/>
                  </a:cubicBezTo>
                  <a:cubicBezTo>
                    <a:pt x="63" y="58"/>
                    <a:pt x="63" y="58"/>
                    <a:pt x="63" y="58"/>
                  </a:cubicBezTo>
                  <a:cubicBezTo>
                    <a:pt x="63" y="70"/>
                    <a:pt x="63" y="70"/>
                    <a:pt x="63" y="70"/>
                  </a:cubicBezTo>
                  <a:cubicBezTo>
                    <a:pt x="76" y="70"/>
                    <a:pt x="76" y="70"/>
                    <a:pt x="76" y="70"/>
                  </a:cubicBezTo>
                  <a:close/>
                  <a:moveTo>
                    <a:pt x="113" y="23"/>
                  </a:moveTo>
                  <a:cubicBezTo>
                    <a:pt x="113" y="23"/>
                    <a:pt x="113" y="23"/>
                    <a:pt x="113" y="23"/>
                  </a:cubicBezTo>
                  <a:cubicBezTo>
                    <a:pt x="30" y="23"/>
                    <a:pt x="30" y="23"/>
                    <a:pt x="30" y="23"/>
                  </a:cubicBezTo>
                  <a:cubicBezTo>
                    <a:pt x="30" y="47"/>
                    <a:pt x="30" y="47"/>
                    <a:pt x="30" y="47"/>
                  </a:cubicBezTo>
                  <a:cubicBezTo>
                    <a:pt x="113" y="47"/>
                    <a:pt x="113" y="47"/>
                    <a:pt x="113" y="47"/>
                  </a:cubicBezTo>
                  <a:cubicBezTo>
                    <a:pt x="125" y="35"/>
                    <a:pt x="125" y="35"/>
                    <a:pt x="125" y="35"/>
                  </a:cubicBezTo>
                  <a:cubicBezTo>
                    <a:pt x="113" y="23"/>
                    <a:pt x="113" y="23"/>
                    <a:pt x="113" y="23"/>
                  </a:cubicBezTo>
                  <a:close/>
                  <a:moveTo>
                    <a:pt x="109" y="81"/>
                  </a:moveTo>
                  <a:cubicBezTo>
                    <a:pt x="109" y="81"/>
                    <a:pt x="109" y="81"/>
                    <a:pt x="109" y="81"/>
                  </a:cubicBezTo>
                  <a:cubicBezTo>
                    <a:pt x="26" y="81"/>
                    <a:pt x="26" y="81"/>
                    <a:pt x="26" y="81"/>
                  </a:cubicBezTo>
                  <a:cubicBezTo>
                    <a:pt x="14" y="93"/>
                    <a:pt x="14" y="93"/>
                    <a:pt x="14" y="93"/>
                  </a:cubicBezTo>
                  <a:cubicBezTo>
                    <a:pt x="26" y="105"/>
                    <a:pt x="26" y="105"/>
                    <a:pt x="26" y="105"/>
                  </a:cubicBezTo>
                  <a:cubicBezTo>
                    <a:pt x="109" y="105"/>
                    <a:pt x="109" y="105"/>
                    <a:pt x="109" y="105"/>
                  </a:cubicBezTo>
                  <a:cubicBezTo>
                    <a:pt x="109" y="81"/>
                    <a:pt x="109" y="81"/>
                    <a:pt x="109"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chemeClr val="tx1">
                    <a:lumMod val="50000"/>
                    <a:lumOff val="50000"/>
                  </a:schemeClr>
                </a:solidFill>
                <a:cs typeface="+mn-ea"/>
                <a:sym typeface="+mn-lt"/>
              </a:endParaRPr>
            </a:p>
          </p:txBody>
        </p:sp>
        <p:sp>
          <p:nvSpPr>
            <p:cNvPr id="9" name="Freeform 27"/>
            <p:cNvSpPr>
              <a:spLocks noEditPoints="1"/>
            </p:cNvSpPr>
            <p:nvPr/>
          </p:nvSpPr>
          <p:spPr bwMode="auto">
            <a:xfrm>
              <a:off x="6177" y="6470"/>
              <a:ext cx="460" cy="540"/>
            </a:xfrm>
            <a:custGeom>
              <a:avLst/>
              <a:gdLst>
                <a:gd name="T0" fmla="*/ 6 w 125"/>
                <a:gd name="T1" fmla="*/ 0 h 147"/>
                <a:gd name="T2" fmla="*/ 6 w 125"/>
                <a:gd name="T3" fmla="*/ 0 h 147"/>
                <a:gd name="T4" fmla="*/ 6 w 125"/>
                <a:gd name="T5" fmla="*/ 0 h 147"/>
                <a:gd name="T6" fmla="*/ 6 w 125"/>
                <a:gd name="T7" fmla="*/ 0 h 147"/>
                <a:gd name="T8" fmla="*/ 119 w 125"/>
                <a:gd name="T9" fmla="*/ 0 h 147"/>
                <a:gd name="T10" fmla="*/ 124 w 125"/>
                <a:gd name="T11" fmla="*/ 6 h 147"/>
                <a:gd name="T12" fmla="*/ 123 w 125"/>
                <a:gd name="T13" fmla="*/ 10 h 147"/>
                <a:gd name="T14" fmla="*/ 94 w 125"/>
                <a:gd name="T15" fmla="*/ 38 h 147"/>
                <a:gd name="T16" fmla="*/ 123 w 125"/>
                <a:gd name="T17" fmla="*/ 66 h 147"/>
                <a:gd name="T18" fmla="*/ 123 w 125"/>
                <a:gd name="T19" fmla="*/ 74 h 147"/>
                <a:gd name="T20" fmla="*/ 119 w 125"/>
                <a:gd name="T21" fmla="*/ 76 h 147"/>
                <a:gd name="T22" fmla="*/ 118 w 125"/>
                <a:gd name="T23" fmla="*/ 76 h 147"/>
                <a:gd name="T24" fmla="*/ 12 w 125"/>
                <a:gd name="T25" fmla="*/ 76 h 147"/>
                <a:gd name="T26" fmla="*/ 12 w 125"/>
                <a:gd name="T27" fmla="*/ 142 h 147"/>
                <a:gd name="T28" fmla="*/ 6 w 125"/>
                <a:gd name="T29" fmla="*/ 147 h 147"/>
                <a:gd name="T30" fmla="*/ 0 w 125"/>
                <a:gd name="T31" fmla="*/ 142 h 147"/>
                <a:gd name="T32" fmla="*/ 0 w 125"/>
                <a:gd name="T33" fmla="*/ 70 h 147"/>
                <a:gd name="T34" fmla="*/ 0 w 125"/>
                <a:gd name="T35" fmla="*/ 70 h 147"/>
                <a:gd name="T36" fmla="*/ 0 w 125"/>
                <a:gd name="T37" fmla="*/ 70 h 147"/>
                <a:gd name="T38" fmla="*/ 0 w 125"/>
                <a:gd name="T39" fmla="*/ 6 h 147"/>
                <a:gd name="T40" fmla="*/ 6 w 125"/>
                <a:gd name="T41" fmla="*/ 0 h 147"/>
                <a:gd name="T42" fmla="*/ 6 w 125"/>
                <a:gd name="T43" fmla="*/ 0 h 147"/>
                <a:gd name="T44" fmla="*/ 6 w 125"/>
                <a:gd name="T45" fmla="*/ 0 h 147"/>
                <a:gd name="T46" fmla="*/ 6 w 125"/>
                <a:gd name="T47" fmla="*/ 0 h 147"/>
                <a:gd name="T48" fmla="*/ 6 w 125"/>
                <a:gd name="T49" fmla="*/ 0 h 147"/>
                <a:gd name="T50" fmla="*/ 12 w 125"/>
                <a:gd name="T51" fmla="*/ 11 h 147"/>
                <a:gd name="T52" fmla="*/ 12 w 125"/>
                <a:gd name="T53" fmla="*/ 11 h 147"/>
                <a:gd name="T54" fmla="*/ 12 w 125"/>
                <a:gd name="T55" fmla="*/ 64 h 147"/>
                <a:gd name="T56" fmla="*/ 105 w 125"/>
                <a:gd name="T57" fmla="*/ 64 h 147"/>
                <a:gd name="T58" fmla="*/ 82 w 125"/>
                <a:gd name="T59" fmla="*/ 42 h 147"/>
                <a:gd name="T60" fmla="*/ 82 w 125"/>
                <a:gd name="T61" fmla="*/ 34 h 147"/>
                <a:gd name="T62" fmla="*/ 105 w 125"/>
                <a:gd name="T63" fmla="*/ 11 h 147"/>
                <a:gd name="T64" fmla="*/ 12 w 125"/>
                <a:gd name="T65" fmla="*/ 1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5" h="147">
                  <a:moveTo>
                    <a:pt x="6" y="0"/>
                  </a:moveTo>
                  <a:cubicBezTo>
                    <a:pt x="6" y="0"/>
                    <a:pt x="6" y="0"/>
                    <a:pt x="6" y="0"/>
                  </a:cubicBezTo>
                  <a:cubicBezTo>
                    <a:pt x="6" y="0"/>
                    <a:pt x="6" y="0"/>
                    <a:pt x="6" y="0"/>
                  </a:cubicBezTo>
                  <a:cubicBezTo>
                    <a:pt x="6" y="0"/>
                    <a:pt x="6" y="0"/>
                    <a:pt x="6" y="0"/>
                  </a:cubicBezTo>
                  <a:cubicBezTo>
                    <a:pt x="119" y="0"/>
                    <a:pt x="119" y="0"/>
                    <a:pt x="119" y="0"/>
                  </a:cubicBezTo>
                  <a:cubicBezTo>
                    <a:pt x="122" y="0"/>
                    <a:pt x="124" y="2"/>
                    <a:pt x="124" y="6"/>
                  </a:cubicBezTo>
                  <a:cubicBezTo>
                    <a:pt x="124" y="7"/>
                    <a:pt x="124" y="9"/>
                    <a:pt x="123" y="10"/>
                  </a:cubicBezTo>
                  <a:cubicBezTo>
                    <a:pt x="94" y="38"/>
                    <a:pt x="94" y="38"/>
                    <a:pt x="94" y="38"/>
                  </a:cubicBezTo>
                  <a:cubicBezTo>
                    <a:pt x="123" y="66"/>
                    <a:pt x="123" y="66"/>
                    <a:pt x="123" y="66"/>
                  </a:cubicBezTo>
                  <a:cubicBezTo>
                    <a:pt x="125" y="68"/>
                    <a:pt x="125" y="72"/>
                    <a:pt x="123" y="74"/>
                  </a:cubicBezTo>
                  <a:cubicBezTo>
                    <a:pt x="121" y="75"/>
                    <a:pt x="120" y="76"/>
                    <a:pt x="119" y="76"/>
                  </a:cubicBezTo>
                  <a:cubicBezTo>
                    <a:pt x="118" y="76"/>
                    <a:pt x="118" y="76"/>
                    <a:pt x="118" y="76"/>
                  </a:cubicBezTo>
                  <a:cubicBezTo>
                    <a:pt x="12" y="76"/>
                    <a:pt x="12" y="76"/>
                    <a:pt x="12" y="76"/>
                  </a:cubicBezTo>
                  <a:cubicBezTo>
                    <a:pt x="12" y="142"/>
                    <a:pt x="12" y="142"/>
                    <a:pt x="12" y="142"/>
                  </a:cubicBezTo>
                  <a:cubicBezTo>
                    <a:pt x="12" y="145"/>
                    <a:pt x="9" y="147"/>
                    <a:pt x="6" y="147"/>
                  </a:cubicBezTo>
                  <a:cubicBezTo>
                    <a:pt x="3" y="147"/>
                    <a:pt x="0" y="145"/>
                    <a:pt x="0" y="142"/>
                  </a:cubicBezTo>
                  <a:cubicBezTo>
                    <a:pt x="0" y="70"/>
                    <a:pt x="0" y="70"/>
                    <a:pt x="0" y="70"/>
                  </a:cubicBezTo>
                  <a:cubicBezTo>
                    <a:pt x="0" y="70"/>
                    <a:pt x="0" y="70"/>
                    <a:pt x="0" y="70"/>
                  </a:cubicBezTo>
                  <a:cubicBezTo>
                    <a:pt x="0" y="70"/>
                    <a:pt x="0" y="70"/>
                    <a:pt x="0" y="70"/>
                  </a:cubicBezTo>
                  <a:cubicBezTo>
                    <a:pt x="0" y="6"/>
                    <a:pt x="0" y="6"/>
                    <a:pt x="0" y="6"/>
                  </a:cubicBezTo>
                  <a:cubicBezTo>
                    <a:pt x="0" y="2"/>
                    <a:pt x="3" y="0"/>
                    <a:pt x="6" y="0"/>
                  </a:cubicBezTo>
                  <a:close/>
                  <a:moveTo>
                    <a:pt x="6" y="0"/>
                  </a:moveTo>
                  <a:cubicBezTo>
                    <a:pt x="6" y="0"/>
                    <a:pt x="6" y="0"/>
                    <a:pt x="6" y="0"/>
                  </a:cubicBezTo>
                  <a:cubicBezTo>
                    <a:pt x="6" y="0"/>
                    <a:pt x="6" y="0"/>
                    <a:pt x="6" y="0"/>
                  </a:cubicBezTo>
                  <a:cubicBezTo>
                    <a:pt x="6" y="0"/>
                    <a:pt x="6" y="0"/>
                    <a:pt x="6" y="0"/>
                  </a:cubicBezTo>
                  <a:close/>
                  <a:moveTo>
                    <a:pt x="12" y="11"/>
                  </a:moveTo>
                  <a:cubicBezTo>
                    <a:pt x="12" y="11"/>
                    <a:pt x="12" y="11"/>
                    <a:pt x="12" y="11"/>
                  </a:cubicBezTo>
                  <a:cubicBezTo>
                    <a:pt x="12" y="64"/>
                    <a:pt x="12" y="64"/>
                    <a:pt x="12" y="64"/>
                  </a:cubicBezTo>
                  <a:cubicBezTo>
                    <a:pt x="105" y="64"/>
                    <a:pt x="105" y="64"/>
                    <a:pt x="105" y="64"/>
                  </a:cubicBezTo>
                  <a:cubicBezTo>
                    <a:pt x="82" y="42"/>
                    <a:pt x="82" y="42"/>
                    <a:pt x="82" y="42"/>
                  </a:cubicBezTo>
                  <a:cubicBezTo>
                    <a:pt x="80" y="40"/>
                    <a:pt x="80" y="36"/>
                    <a:pt x="82" y="34"/>
                  </a:cubicBezTo>
                  <a:cubicBezTo>
                    <a:pt x="105" y="11"/>
                    <a:pt x="105" y="11"/>
                    <a:pt x="105" y="11"/>
                  </a:cubicBezTo>
                  <a:cubicBezTo>
                    <a:pt x="12" y="11"/>
                    <a:pt x="12" y="11"/>
                    <a:pt x="12" y="1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chemeClr val="tx1">
                    <a:lumMod val="50000"/>
                    <a:lumOff val="50000"/>
                  </a:schemeClr>
                </a:solidFill>
                <a:cs typeface="+mn-ea"/>
                <a:sym typeface="+mn-lt"/>
              </a:endParaRPr>
            </a:p>
          </p:txBody>
        </p:sp>
        <p:sp>
          <p:nvSpPr>
            <p:cNvPr id="10" name="Freeform 28"/>
            <p:cNvSpPr>
              <a:spLocks noEditPoints="1"/>
            </p:cNvSpPr>
            <p:nvPr/>
          </p:nvSpPr>
          <p:spPr bwMode="auto">
            <a:xfrm>
              <a:off x="12393" y="5163"/>
              <a:ext cx="550" cy="544"/>
            </a:xfrm>
            <a:custGeom>
              <a:avLst/>
              <a:gdLst>
                <a:gd name="T0" fmla="*/ 145 w 149"/>
                <a:gd name="T1" fmla="*/ 101 h 148"/>
                <a:gd name="T2" fmla="*/ 145 w 149"/>
                <a:gd name="T3" fmla="*/ 111 h 148"/>
                <a:gd name="T4" fmla="*/ 72 w 149"/>
                <a:gd name="T5" fmla="*/ 147 h 148"/>
                <a:gd name="T6" fmla="*/ 1 w 149"/>
                <a:gd name="T7" fmla="*/ 103 h 148"/>
                <a:gd name="T8" fmla="*/ 24 w 149"/>
                <a:gd name="T9" fmla="*/ 90 h 148"/>
                <a:gd name="T10" fmla="*/ 1 w 149"/>
                <a:gd name="T11" fmla="*/ 71 h 148"/>
                <a:gd name="T12" fmla="*/ 24 w 149"/>
                <a:gd name="T13" fmla="*/ 58 h 148"/>
                <a:gd name="T14" fmla="*/ 1 w 149"/>
                <a:gd name="T15" fmla="*/ 40 h 148"/>
                <a:gd name="T16" fmla="*/ 72 w 149"/>
                <a:gd name="T17" fmla="*/ 1 h 148"/>
                <a:gd name="T18" fmla="*/ 145 w 149"/>
                <a:gd name="T19" fmla="*/ 37 h 148"/>
                <a:gd name="T20" fmla="*/ 145 w 149"/>
                <a:gd name="T21" fmla="*/ 47 h 148"/>
                <a:gd name="T22" fmla="*/ 145 w 149"/>
                <a:gd name="T23" fmla="*/ 69 h 148"/>
                <a:gd name="T24" fmla="*/ 145 w 149"/>
                <a:gd name="T25" fmla="*/ 79 h 148"/>
                <a:gd name="T26" fmla="*/ 130 w 149"/>
                <a:gd name="T27" fmla="*/ 106 h 148"/>
                <a:gd name="T28" fmla="*/ 113 w 149"/>
                <a:gd name="T29" fmla="*/ 96 h 148"/>
                <a:gd name="T30" fmla="*/ 75 w 149"/>
                <a:gd name="T31" fmla="*/ 116 h 148"/>
                <a:gd name="T32" fmla="*/ 74 w 149"/>
                <a:gd name="T33" fmla="*/ 116 h 148"/>
                <a:gd name="T34" fmla="*/ 74 w 149"/>
                <a:gd name="T35" fmla="*/ 116 h 148"/>
                <a:gd name="T36" fmla="*/ 73 w 149"/>
                <a:gd name="T37" fmla="*/ 116 h 148"/>
                <a:gd name="T38" fmla="*/ 72 w 149"/>
                <a:gd name="T39" fmla="*/ 115 h 148"/>
                <a:gd name="T40" fmla="*/ 18 w 149"/>
                <a:gd name="T41" fmla="*/ 106 h 148"/>
                <a:gd name="T42" fmla="*/ 130 w 149"/>
                <a:gd name="T43" fmla="*/ 106 h 148"/>
                <a:gd name="T44" fmla="*/ 74 w 149"/>
                <a:gd name="T45" fmla="*/ 104 h 148"/>
                <a:gd name="T46" fmla="*/ 113 w 149"/>
                <a:gd name="T47" fmla="*/ 64 h 148"/>
                <a:gd name="T48" fmla="*/ 75 w 149"/>
                <a:gd name="T49" fmla="*/ 84 h 148"/>
                <a:gd name="T50" fmla="*/ 74 w 149"/>
                <a:gd name="T51" fmla="*/ 84 h 148"/>
                <a:gd name="T52" fmla="*/ 74 w 149"/>
                <a:gd name="T53" fmla="*/ 84 h 148"/>
                <a:gd name="T54" fmla="*/ 73 w 149"/>
                <a:gd name="T55" fmla="*/ 84 h 148"/>
                <a:gd name="T56" fmla="*/ 72 w 149"/>
                <a:gd name="T57" fmla="*/ 84 h 148"/>
                <a:gd name="T58" fmla="*/ 18 w 149"/>
                <a:gd name="T59" fmla="*/ 74 h 148"/>
                <a:gd name="T60" fmla="*/ 74 w 149"/>
                <a:gd name="T61" fmla="*/ 72 h 148"/>
                <a:gd name="T62" fmla="*/ 130 w 149"/>
                <a:gd name="T63" fmla="*/ 42 h 148"/>
                <a:gd name="T64" fmla="*/ 18 w 149"/>
                <a:gd name="T65" fmla="*/ 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148">
                  <a:moveTo>
                    <a:pt x="124" y="90"/>
                  </a:moveTo>
                  <a:cubicBezTo>
                    <a:pt x="145" y="101"/>
                    <a:pt x="145" y="101"/>
                    <a:pt x="145" y="101"/>
                  </a:cubicBezTo>
                  <a:cubicBezTo>
                    <a:pt x="148" y="102"/>
                    <a:pt x="149" y="106"/>
                    <a:pt x="147" y="108"/>
                  </a:cubicBezTo>
                  <a:cubicBezTo>
                    <a:pt x="147" y="109"/>
                    <a:pt x="146" y="110"/>
                    <a:pt x="145" y="111"/>
                  </a:cubicBezTo>
                  <a:cubicBezTo>
                    <a:pt x="77" y="147"/>
                    <a:pt x="77" y="147"/>
                    <a:pt x="77" y="147"/>
                  </a:cubicBezTo>
                  <a:cubicBezTo>
                    <a:pt x="75" y="148"/>
                    <a:pt x="73" y="148"/>
                    <a:pt x="72" y="147"/>
                  </a:cubicBezTo>
                  <a:cubicBezTo>
                    <a:pt x="4" y="111"/>
                    <a:pt x="4" y="111"/>
                    <a:pt x="4" y="111"/>
                  </a:cubicBezTo>
                  <a:cubicBezTo>
                    <a:pt x="1" y="109"/>
                    <a:pt x="0" y="106"/>
                    <a:pt x="1" y="103"/>
                  </a:cubicBezTo>
                  <a:cubicBezTo>
                    <a:pt x="2" y="102"/>
                    <a:pt x="3" y="101"/>
                    <a:pt x="4" y="101"/>
                  </a:cubicBezTo>
                  <a:cubicBezTo>
                    <a:pt x="24" y="90"/>
                    <a:pt x="24" y="90"/>
                    <a:pt x="24" y="90"/>
                  </a:cubicBezTo>
                  <a:cubicBezTo>
                    <a:pt x="4" y="79"/>
                    <a:pt x="4" y="79"/>
                    <a:pt x="4" y="79"/>
                  </a:cubicBezTo>
                  <a:cubicBezTo>
                    <a:pt x="1" y="77"/>
                    <a:pt x="0" y="74"/>
                    <a:pt x="1" y="71"/>
                  </a:cubicBezTo>
                  <a:cubicBezTo>
                    <a:pt x="2" y="70"/>
                    <a:pt x="3" y="69"/>
                    <a:pt x="4" y="69"/>
                  </a:cubicBezTo>
                  <a:cubicBezTo>
                    <a:pt x="24" y="58"/>
                    <a:pt x="24" y="58"/>
                    <a:pt x="24" y="58"/>
                  </a:cubicBezTo>
                  <a:cubicBezTo>
                    <a:pt x="4" y="47"/>
                    <a:pt x="4" y="47"/>
                    <a:pt x="4" y="47"/>
                  </a:cubicBezTo>
                  <a:cubicBezTo>
                    <a:pt x="1" y="46"/>
                    <a:pt x="0" y="42"/>
                    <a:pt x="1" y="40"/>
                  </a:cubicBezTo>
                  <a:cubicBezTo>
                    <a:pt x="2" y="39"/>
                    <a:pt x="3" y="38"/>
                    <a:pt x="4" y="37"/>
                  </a:cubicBezTo>
                  <a:cubicBezTo>
                    <a:pt x="72" y="1"/>
                    <a:pt x="72" y="1"/>
                    <a:pt x="72" y="1"/>
                  </a:cubicBezTo>
                  <a:cubicBezTo>
                    <a:pt x="73" y="0"/>
                    <a:pt x="75" y="0"/>
                    <a:pt x="77" y="1"/>
                  </a:cubicBezTo>
                  <a:cubicBezTo>
                    <a:pt x="145" y="37"/>
                    <a:pt x="145" y="37"/>
                    <a:pt x="145" y="37"/>
                  </a:cubicBezTo>
                  <a:cubicBezTo>
                    <a:pt x="148" y="39"/>
                    <a:pt x="149" y="42"/>
                    <a:pt x="147" y="45"/>
                  </a:cubicBezTo>
                  <a:cubicBezTo>
                    <a:pt x="147" y="46"/>
                    <a:pt x="146" y="47"/>
                    <a:pt x="145" y="47"/>
                  </a:cubicBezTo>
                  <a:cubicBezTo>
                    <a:pt x="124" y="58"/>
                    <a:pt x="124" y="58"/>
                    <a:pt x="124" y="58"/>
                  </a:cubicBezTo>
                  <a:cubicBezTo>
                    <a:pt x="145" y="69"/>
                    <a:pt x="145" y="69"/>
                    <a:pt x="145" y="69"/>
                  </a:cubicBezTo>
                  <a:cubicBezTo>
                    <a:pt x="148" y="70"/>
                    <a:pt x="149" y="74"/>
                    <a:pt x="147" y="77"/>
                  </a:cubicBezTo>
                  <a:cubicBezTo>
                    <a:pt x="147" y="78"/>
                    <a:pt x="146" y="78"/>
                    <a:pt x="145" y="79"/>
                  </a:cubicBezTo>
                  <a:cubicBezTo>
                    <a:pt x="124" y="90"/>
                    <a:pt x="124" y="90"/>
                    <a:pt x="124" y="90"/>
                  </a:cubicBezTo>
                  <a:close/>
                  <a:moveTo>
                    <a:pt x="130" y="106"/>
                  </a:moveTo>
                  <a:cubicBezTo>
                    <a:pt x="130" y="106"/>
                    <a:pt x="130" y="106"/>
                    <a:pt x="130" y="106"/>
                  </a:cubicBezTo>
                  <a:cubicBezTo>
                    <a:pt x="113" y="96"/>
                    <a:pt x="113" y="96"/>
                    <a:pt x="113" y="96"/>
                  </a:cubicBezTo>
                  <a:cubicBezTo>
                    <a:pt x="77" y="115"/>
                    <a:pt x="77" y="115"/>
                    <a:pt x="77" y="115"/>
                  </a:cubicBezTo>
                  <a:cubicBezTo>
                    <a:pt x="76" y="116"/>
                    <a:pt x="76" y="116"/>
                    <a:pt x="75" y="116"/>
                  </a:cubicBezTo>
                  <a:cubicBezTo>
                    <a:pt x="75" y="116"/>
                    <a:pt x="75" y="116"/>
                    <a:pt x="75" y="116"/>
                  </a:cubicBezTo>
                  <a:cubicBezTo>
                    <a:pt x="74" y="116"/>
                    <a:pt x="74" y="116"/>
                    <a:pt x="74" y="116"/>
                  </a:cubicBezTo>
                  <a:cubicBezTo>
                    <a:pt x="74" y="116"/>
                    <a:pt x="74" y="116"/>
                    <a:pt x="74" y="116"/>
                  </a:cubicBezTo>
                  <a:cubicBezTo>
                    <a:pt x="74" y="116"/>
                    <a:pt x="74" y="116"/>
                    <a:pt x="74" y="116"/>
                  </a:cubicBezTo>
                  <a:cubicBezTo>
                    <a:pt x="74" y="116"/>
                    <a:pt x="74" y="116"/>
                    <a:pt x="74" y="116"/>
                  </a:cubicBezTo>
                  <a:cubicBezTo>
                    <a:pt x="73" y="116"/>
                    <a:pt x="73" y="116"/>
                    <a:pt x="73" y="116"/>
                  </a:cubicBezTo>
                  <a:cubicBezTo>
                    <a:pt x="73" y="116"/>
                    <a:pt x="73" y="116"/>
                    <a:pt x="73" y="116"/>
                  </a:cubicBezTo>
                  <a:cubicBezTo>
                    <a:pt x="73" y="116"/>
                    <a:pt x="72" y="116"/>
                    <a:pt x="72" y="115"/>
                  </a:cubicBezTo>
                  <a:cubicBezTo>
                    <a:pt x="36" y="96"/>
                    <a:pt x="36" y="96"/>
                    <a:pt x="36" y="96"/>
                  </a:cubicBezTo>
                  <a:cubicBezTo>
                    <a:pt x="18" y="106"/>
                    <a:pt x="18" y="106"/>
                    <a:pt x="18" y="106"/>
                  </a:cubicBezTo>
                  <a:cubicBezTo>
                    <a:pt x="74" y="136"/>
                    <a:pt x="74" y="136"/>
                    <a:pt x="74" y="136"/>
                  </a:cubicBezTo>
                  <a:cubicBezTo>
                    <a:pt x="130" y="106"/>
                    <a:pt x="130" y="106"/>
                    <a:pt x="130" y="106"/>
                  </a:cubicBezTo>
                  <a:close/>
                  <a:moveTo>
                    <a:pt x="74" y="104"/>
                  </a:moveTo>
                  <a:cubicBezTo>
                    <a:pt x="74" y="104"/>
                    <a:pt x="74" y="104"/>
                    <a:pt x="74" y="104"/>
                  </a:cubicBezTo>
                  <a:cubicBezTo>
                    <a:pt x="93" y="94"/>
                    <a:pt x="112" y="84"/>
                    <a:pt x="130" y="74"/>
                  </a:cubicBezTo>
                  <a:cubicBezTo>
                    <a:pt x="113" y="64"/>
                    <a:pt x="113" y="64"/>
                    <a:pt x="113" y="64"/>
                  </a:cubicBezTo>
                  <a:cubicBezTo>
                    <a:pt x="77" y="84"/>
                    <a:pt x="77" y="84"/>
                    <a:pt x="77" y="84"/>
                  </a:cubicBezTo>
                  <a:cubicBezTo>
                    <a:pt x="76" y="84"/>
                    <a:pt x="76" y="84"/>
                    <a:pt x="75" y="84"/>
                  </a:cubicBezTo>
                  <a:cubicBezTo>
                    <a:pt x="75" y="84"/>
                    <a:pt x="75" y="84"/>
                    <a:pt x="75" y="84"/>
                  </a:cubicBezTo>
                  <a:cubicBezTo>
                    <a:pt x="74" y="84"/>
                    <a:pt x="74" y="84"/>
                    <a:pt x="74" y="84"/>
                  </a:cubicBezTo>
                  <a:cubicBezTo>
                    <a:pt x="74" y="84"/>
                    <a:pt x="74" y="84"/>
                    <a:pt x="74" y="84"/>
                  </a:cubicBezTo>
                  <a:cubicBezTo>
                    <a:pt x="74" y="84"/>
                    <a:pt x="74" y="84"/>
                    <a:pt x="74" y="84"/>
                  </a:cubicBezTo>
                  <a:cubicBezTo>
                    <a:pt x="74" y="84"/>
                    <a:pt x="74" y="84"/>
                    <a:pt x="74" y="84"/>
                  </a:cubicBezTo>
                  <a:cubicBezTo>
                    <a:pt x="73" y="84"/>
                    <a:pt x="73" y="84"/>
                    <a:pt x="73" y="84"/>
                  </a:cubicBezTo>
                  <a:cubicBezTo>
                    <a:pt x="73" y="84"/>
                    <a:pt x="73" y="84"/>
                    <a:pt x="73" y="84"/>
                  </a:cubicBezTo>
                  <a:cubicBezTo>
                    <a:pt x="73" y="84"/>
                    <a:pt x="72" y="84"/>
                    <a:pt x="72" y="84"/>
                  </a:cubicBezTo>
                  <a:cubicBezTo>
                    <a:pt x="36" y="64"/>
                    <a:pt x="36" y="64"/>
                    <a:pt x="36" y="64"/>
                  </a:cubicBezTo>
                  <a:cubicBezTo>
                    <a:pt x="18" y="74"/>
                    <a:pt x="18" y="74"/>
                    <a:pt x="18" y="74"/>
                  </a:cubicBezTo>
                  <a:cubicBezTo>
                    <a:pt x="37" y="84"/>
                    <a:pt x="55" y="94"/>
                    <a:pt x="74" y="104"/>
                  </a:cubicBezTo>
                  <a:close/>
                  <a:moveTo>
                    <a:pt x="74" y="72"/>
                  </a:moveTo>
                  <a:cubicBezTo>
                    <a:pt x="74" y="72"/>
                    <a:pt x="74" y="72"/>
                    <a:pt x="74" y="72"/>
                  </a:cubicBezTo>
                  <a:cubicBezTo>
                    <a:pt x="93" y="62"/>
                    <a:pt x="112" y="52"/>
                    <a:pt x="130" y="42"/>
                  </a:cubicBezTo>
                  <a:cubicBezTo>
                    <a:pt x="74" y="12"/>
                    <a:pt x="74" y="12"/>
                    <a:pt x="74" y="12"/>
                  </a:cubicBezTo>
                  <a:cubicBezTo>
                    <a:pt x="18" y="42"/>
                    <a:pt x="18" y="42"/>
                    <a:pt x="18" y="42"/>
                  </a:cubicBezTo>
                  <a:cubicBezTo>
                    <a:pt x="37" y="52"/>
                    <a:pt x="55" y="62"/>
                    <a:pt x="74" y="7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chemeClr val="tx1">
                    <a:lumMod val="50000"/>
                    <a:lumOff val="50000"/>
                  </a:schemeClr>
                </a:solidFill>
                <a:cs typeface="+mn-ea"/>
                <a:sym typeface="+mn-lt"/>
              </a:endParaRPr>
            </a:p>
          </p:txBody>
        </p:sp>
      </p:grpSp>
      <p:sp>
        <p:nvSpPr>
          <p:cNvPr id="11" name="Rectangle 29"/>
          <p:cNvSpPr>
            <a:spLocks noChangeArrowheads="1"/>
          </p:cNvSpPr>
          <p:nvPr/>
        </p:nvSpPr>
        <p:spPr bwMode="auto">
          <a:xfrm>
            <a:off x="5748020" y="2272665"/>
            <a:ext cx="1536700" cy="1076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r>
              <a:rPr sz="1400" dirty="0">
                <a:solidFill>
                  <a:schemeClr val="bg1"/>
                </a:solidFill>
                <a:cs typeface="+mn-ea"/>
                <a:sym typeface="+mn-lt"/>
              </a:rPr>
              <a:t>实现服务结果的返回发送，将服务结果处理成管理系统使用的通信协议的形式。</a:t>
            </a:r>
            <a:endParaRPr sz="1400" dirty="0">
              <a:solidFill>
                <a:schemeClr val="bg1"/>
              </a:solidFill>
              <a:cs typeface="+mn-ea"/>
              <a:sym typeface="+mn-lt"/>
            </a:endParaRPr>
          </a:p>
        </p:txBody>
      </p:sp>
      <p:sp>
        <p:nvSpPr>
          <p:cNvPr id="12" name="Rectangle 30"/>
          <p:cNvSpPr>
            <a:spLocks noChangeArrowheads="1"/>
          </p:cNvSpPr>
          <p:nvPr/>
        </p:nvSpPr>
        <p:spPr bwMode="auto">
          <a:xfrm>
            <a:off x="5934710" y="3916680"/>
            <a:ext cx="1657985" cy="150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r>
              <a:rPr lang="zh-CN" altLang="zh-CN" sz="1400" dirty="0">
                <a:solidFill>
                  <a:schemeClr val="bg1"/>
                </a:solidFill>
                <a:cs typeface="+mn-ea"/>
                <a:sym typeface="+mn-lt"/>
              </a:rPr>
              <a:t>实现服务注册，服务调用等重要功能，服务无法被调用时，需要检测并将其注销。另外，服务管理模块还需要能够处理网络通信的不稳定因素。</a:t>
            </a:r>
            <a:endParaRPr lang="zh-CN" altLang="zh-CN" sz="1400" dirty="0">
              <a:solidFill>
                <a:schemeClr val="bg1"/>
              </a:solidFill>
              <a:cs typeface="+mn-ea"/>
              <a:sym typeface="+mn-lt"/>
            </a:endParaRPr>
          </a:p>
        </p:txBody>
      </p:sp>
      <p:sp>
        <p:nvSpPr>
          <p:cNvPr id="13" name="Rectangle 31"/>
          <p:cNvSpPr>
            <a:spLocks noChangeArrowheads="1"/>
          </p:cNvSpPr>
          <p:nvPr/>
        </p:nvSpPr>
        <p:spPr bwMode="auto">
          <a:xfrm>
            <a:off x="4091305" y="4180840"/>
            <a:ext cx="1437005" cy="150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r>
              <a:rPr sz="1400" dirty="0">
                <a:solidFill>
                  <a:schemeClr val="bg1"/>
                </a:solidFill>
                <a:cs typeface="+mn-ea"/>
                <a:sym typeface="+mn-lt"/>
              </a:rPr>
              <a:t>实现管理系统的请求处理，将得到的请求信息按照使用的通信协议进行解析，提取出对应的请求参数和对象服务。</a:t>
            </a:r>
            <a:endParaRPr lang="zh-CN" sz="1400" dirty="0">
              <a:solidFill>
                <a:schemeClr val="bg1"/>
              </a:solidFill>
              <a:cs typeface="+mn-ea"/>
              <a:sym typeface="+mn-lt"/>
            </a:endParaRPr>
          </a:p>
        </p:txBody>
      </p:sp>
      <p:sp>
        <p:nvSpPr>
          <p:cNvPr id="14" name="Rectangle 32"/>
          <p:cNvSpPr>
            <a:spLocks noChangeArrowheads="1"/>
          </p:cNvSpPr>
          <p:nvPr/>
        </p:nvSpPr>
        <p:spPr bwMode="auto">
          <a:xfrm>
            <a:off x="3811270" y="2294890"/>
            <a:ext cx="1548130" cy="150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r>
              <a:rPr sz="1400" dirty="0">
                <a:solidFill>
                  <a:schemeClr val="bg1"/>
                </a:solidFill>
                <a:cs typeface="+mn-ea"/>
                <a:sym typeface="+mn-lt"/>
              </a:rPr>
              <a:t>1.单一职责原则</a:t>
            </a:r>
            <a:r>
              <a:rPr lang="zh-CN" sz="1400" dirty="0">
                <a:solidFill>
                  <a:schemeClr val="bg1"/>
                </a:solidFill>
                <a:cs typeface="+mn-ea"/>
                <a:sym typeface="+mn-lt"/>
              </a:rPr>
              <a:t>；</a:t>
            </a:r>
            <a:endParaRPr lang="zh-CN" sz="1400" dirty="0">
              <a:solidFill>
                <a:schemeClr val="bg1"/>
              </a:solidFill>
              <a:cs typeface="+mn-ea"/>
              <a:sym typeface="+mn-lt"/>
            </a:endParaRPr>
          </a:p>
          <a:p>
            <a:pPr algn="l"/>
            <a:r>
              <a:rPr sz="1400" dirty="0">
                <a:solidFill>
                  <a:schemeClr val="bg1"/>
                </a:solidFill>
                <a:cs typeface="+mn-ea"/>
                <a:sym typeface="+mn-lt"/>
              </a:rPr>
              <a:t>2.独立部署原则</a:t>
            </a:r>
            <a:r>
              <a:rPr lang="zh-CN" sz="1400" dirty="0">
                <a:solidFill>
                  <a:schemeClr val="bg1"/>
                </a:solidFill>
                <a:cs typeface="+mn-ea"/>
                <a:sym typeface="+mn-lt"/>
              </a:rPr>
              <a:t>；</a:t>
            </a:r>
            <a:endParaRPr lang="zh-CN" sz="1400" dirty="0">
              <a:solidFill>
                <a:schemeClr val="bg1"/>
              </a:solidFill>
              <a:cs typeface="+mn-ea"/>
              <a:sym typeface="+mn-lt"/>
            </a:endParaRPr>
          </a:p>
          <a:p>
            <a:pPr algn="l"/>
            <a:r>
              <a:rPr sz="1400" dirty="0">
                <a:solidFill>
                  <a:schemeClr val="bg1"/>
                </a:solidFill>
                <a:cs typeface="+mn-ea"/>
                <a:sym typeface="+mn-lt"/>
              </a:rPr>
              <a:t>3.无状态原则</a:t>
            </a:r>
            <a:r>
              <a:rPr lang="zh-CN" sz="1400" dirty="0">
                <a:solidFill>
                  <a:schemeClr val="bg1"/>
                </a:solidFill>
                <a:cs typeface="+mn-ea"/>
                <a:sym typeface="+mn-lt"/>
              </a:rPr>
              <a:t>；</a:t>
            </a:r>
            <a:endParaRPr lang="zh-CN" sz="1400" dirty="0">
              <a:solidFill>
                <a:schemeClr val="bg1"/>
              </a:solidFill>
              <a:cs typeface="+mn-ea"/>
              <a:sym typeface="+mn-lt"/>
            </a:endParaRPr>
          </a:p>
          <a:p>
            <a:pPr algn="l"/>
            <a:r>
              <a:rPr lang="en-US" sz="1400" dirty="0">
                <a:solidFill>
                  <a:schemeClr val="bg1"/>
                </a:solidFill>
                <a:cs typeface="+mn-ea"/>
                <a:sym typeface="+mn-lt"/>
              </a:rPr>
              <a:t>4.</a:t>
            </a:r>
            <a:r>
              <a:rPr sz="1400" dirty="0">
                <a:solidFill>
                  <a:schemeClr val="bg1"/>
                </a:solidFill>
                <a:cs typeface="+mn-ea"/>
                <a:sym typeface="+mn-lt"/>
              </a:rPr>
              <a:t>轻量级通信原则</a:t>
            </a:r>
            <a:r>
              <a:rPr lang="zh-CN" sz="1400" dirty="0">
                <a:solidFill>
                  <a:schemeClr val="bg1"/>
                </a:solidFill>
                <a:cs typeface="+mn-ea"/>
                <a:sym typeface="+mn-lt"/>
              </a:rPr>
              <a:t>。</a:t>
            </a:r>
            <a:endParaRPr lang="zh-CN" sz="1400" dirty="0">
              <a:solidFill>
                <a:schemeClr val="bg1"/>
              </a:solidFill>
              <a:cs typeface="+mn-ea"/>
              <a:sym typeface="+mn-lt"/>
            </a:endParaRPr>
          </a:p>
          <a:p>
            <a:pPr algn="l"/>
            <a:r>
              <a:rPr lang="zh-CN" sz="1400" dirty="0">
                <a:solidFill>
                  <a:schemeClr val="bg1"/>
                </a:solidFill>
                <a:cs typeface="+mn-ea"/>
                <a:sym typeface="+mn-lt"/>
              </a:rPr>
              <a:t>使用</a:t>
            </a:r>
            <a:r>
              <a:rPr lang="en-US" altLang="zh-CN" sz="1400" dirty="0">
                <a:solidFill>
                  <a:schemeClr val="bg1"/>
                </a:solidFill>
                <a:cs typeface="+mn-ea"/>
                <a:sym typeface="+mn-lt"/>
              </a:rPr>
              <a:t>JSON</a:t>
            </a:r>
            <a:r>
              <a:rPr lang="zh-CN" altLang="en-US" sz="1400" dirty="0">
                <a:solidFill>
                  <a:schemeClr val="bg1"/>
                </a:solidFill>
                <a:cs typeface="+mn-ea"/>
                <a:sym typeface="+mn-lt"/>
              </a:rPr>
              <a:t>为通信协议，以</a:t>
            </a:r>
            <a:r>
              <a:rPr lang="en-US" altLang="zh-CN" sz="1400" dirty="0">
                <a:solidFill>
                  <a:schemeClr val="bg1"/>
                </a:solidFill>
                <a:cs typeface="+mn-ea"/>
                <a:sym typeface="+mn-lt"/>
              </a:rPr>
              <a:t>REST</a:t>
            </a:r>
            <a:r>
              <a:rPr lang="zh-CN" altLang="en-US" sz="1400" dirty="0">
                <a:solidFill>
                  <a:schemeClr val="bg1"/>
                </a:solidFill>
                <a:cs typeface="+mn-ea"/>
                <a:sym typeface="+mn-lt"/>
              </a:rPr>
              <a:t>方式请求。</a:t>
            </a:r>
            <a:endParaRPr lang="zh-CN" altLang="en-US" sz="1400" dirty="0">
              <a:solidFill>
                <a:schemeClr val="bg1"/>
              </a:solidFill>
              <a:cs typeface="+mn-ea"/>
              <a:sym typeface="+mn-lt"/>
            </a:endParaRPr>
          </a:p>
        </p:txBody>
      </p:sp>
      <p:sp>
        <p:nvSpPr>
          <p:cNvPr id="15" name="Rectangle 33"/>
          <p:cNvSpPr>
            <a:spLocks noChangeArrowheads="1"/>
          </p:cNvSpPr>
          <p:nvPr/>
        </p:nvSpPr>
        <p:spPr bwMode="auto">
          <a:xfrm>
            <a:off x="408731" y="2272408"/>
            <a:ext cx="3168649" cy="656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r>
              <a:rPr lang="zh-CN" altLang="en-US" b="1" dirty="0">
                <a:solidFill>
                  <a:schemeClr val="tx1"/>
                </a:solidFill>
                <a:latin typeface="+mn-ea"/>
                <a:cs typeface="+mn-ea"/>
                <a:sym typeface="+mn-lt"/>
              </a:rPr>
              <a:t>微服务设计原则 </a:t>
            </a:r>
            <a:r>
              <a:rPr lang="zh-CN" altLang="en-US" sz="1335" b="1" dirty="0">
                <a:solidFill>
                  <a:schemeClr val="bg1">
                    <a:lumMod val="50000"/>
                  </a:schemeClr>
                </a:solidFill>
                <a:latin typeface="+mn-ea"/>
                <a:cs typeface="+mn-ea"/>
                <a:sym typeface="+mn-lt"/>
              </a:rPr>
              <a:t> </a:t>
            </a:r>
            <a:r>
              <a:rPr lang="zh-CN" altLang="en-US" sz="3200" dirty="0">
                <a:solidFill>
                  <a:schemeClr val="tx1"/>
                </a:solidFill>
                <a:latin typeface="+mn-ea"/>
                <a:cs typeface="+mn-ea"/>
                <a:sym typeface="+mn-lt"/>
              </a:rPr>
              <a:t>01</a:t>
            </a:r>
            <a:endParaRPr lang="zh-CN" altLang="en-US" sz="3200" dirty="0">
              <a:solidFill>
                <a:schemeClr val="tx1"/>
              </a:solidFill>
              <a:latin typeface="+mn-ea"/>
              <a:cs typeface="+mn-ea"/>
              <a:sym typeface="+mn-lt"/>
            </a:endParaRPr>
          </a:p>
          <a:p>
            <a:pPr algn="r"/>
            <a:endParaRPr sz="1065" dirty="0">
              <a:solidFill>
                <a:schemeClr val="bg1">
                  <a:lumMod val="50000"/>
                </a:schemeClr>
              </a:solidFill>
              <a:cs typeface="+mn-ea"/>
              <a:sym typeface="+mn-lt"/>
            </a:endParaRPr>
          </a:p>
        </p:txBody>
      </p:sp>
      <p:sp>
        <p:nvSpPr>
          <p:cNvPr id="16" name="Rectangle 34"/>
          <p:cNvSpPr>
            <a:spLocks noChangeArrowheads="1"/>
          </p:cNvSpPr>
          <p:nvPr/>
        </p:nvSpPr>
        <p:spPr bwMode="auto">
          <a:xfrm>
            <a:off x="590976" y="5243588"/>
            <a:ext cx="3168649" cy="656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r>
              <a:rPr lang="zh-CN" altLang="en-US" sz="1800" b="1" dirty="0">
                <a:latin typeface="+mn-ea"/>
                <a:cs typeface="+mn-ea"/>
                <a:sym typeface="+mn-lt"/>
              </a:rPr>
              <a:t>请求处理模块</a:t>
            </a:r>
            <a:r>
              <a:rPr lang="zh-CN" altLang="en-US" sz="1065" b="1" dirty="0">
                <a:solidFill>
                  <a:schemeClr val="bg1">
                    <a:lumMod val="50000"/>
                  </a:schemeClr>
                </a:solidFill>
                <a:latin typeface="+mn-ea"/>
                <a:cs typeface="+mn-ea"/>
                <a:sym typeface="+mn-lt"/>
              </a:rPr>
              <a:t> </a:t>
            </a:r>
            <a:r>
              <a:rPr lang="zh-CN" altLang="en-US" sz="1335" b="1" dirty="0">
                <a:solidFill>
                  <a:schemeClr val="bg1">
                    <a:lumMod val="50000"/>
                  </a:schemeClr>
                </a:solidFill>
                <a:latin typeface="+mn-ea"/>
                <a:cs typeface="+mn-ea"/>
                <a:sym typeface="+mn-lt"/>
              </a:rPr>
              <a:t> </a:t>
            </a:r>
            <a:r>
              <a:rPr lang="zh-CN" altLang="en-US" sz="3200" dirty="0">
                <a:latin typeface="+mn-ea"/>
                <a:cs typeface="+mn-ea"/>
                <a:sym typeface="+mn-lt"/>
              </a:rPr>
              <a:t>02</a:t>
            </a:r>
            <a:endParaRPr lang="zh-CN" altLang="en-US" sz="3200" dirty="0">
              <a:solidFill>
                <a:schemeClr val="bg1">
                  <a:lumMod val="50000"/>
                </a:schemeClr>
              </a:solidFill>
              <a:latin typeface="+mn-ea"/>
              <a:cs typeface="+mn-ea"/>
              <a:sym typeface="+mn-lt"/>
            </a:endParaRPr>
          </a:p>
          <a:p>
            <a:pPr algn="r"/>
            <a:endParaRPr sz="1065" dirty="0">
              <a:solidFill>
                <a:schemeClr val="bg1">
                  <a:lumMod val="50000"/>
                </a:schemeClr>
              </a:solidFill>
              <a:cs typeface="+mn-ea"/>
              <a:sym typeface="+mn-lt"/>
            </a:endParaRPr>
          </a:p>
        </p:txBody>
      </p:sp>
      <p:sp>
        <p:nvSpPr>
          <p:cNvPr id="17" name="Rectangle 35"/>
          <p:cNvSpPr>
            <a:spLocks noChangeArrowheads="1"/>
          </p:cNvSpPr>
          <p:nvPr/>
        </p:nvSpPr>
        <p:spPr bwMode="auto">
          <a:xfrm>
            <a:off x="7592486" y="1881675"/>
            <a:ext cx="3168649" cy="656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3200" dirty="0">
                <a:solidFill>
                  <a:schemeClr val="tx1"/>
                </a:solidFill>
                <a:latin typeface="+mn-ea"/>
                <a:cs typeface="+mn-ea"/>
                <a:sym typeface="+mn-lt"/>
              </a:rPr>
              <a:t>03</a:t>
            </a:r>
            <a:r>
              <a:rPr lang="zh-CN" altLang="en-US" sz="1065" b="1" dirty="0">
                <a:solidFill>
                  <a:schemeClr val="bg1">
                    <a:lumMod val="50000"/>
                  </a:schemeClr>
                </a:solidFill>
                <a:latin typeface="+mn-ea"/>
                <a:cs typeface="+mn-ea"/>
                <a:sym typeface="+mn-lt"/>
              </a:rPr>
              <a:t> </a:t>
            </a:r>
            <a:r>
              <a:rPr lang="zh-CN" altLang="en-US" sz="1800" b="1" dirty="0">
                <a:latin typeface="+mn-ea"/>
                <a:cs typeface="+mn-ea"/>
                <a:sym typeface="+mn-lt"/>
              </a:rPr>
              <a:t> 请求发送模块</a:t>
            </a:r>
            <a:endParaRPr lang="zh-CN" altLang="en-US" sz="1800" b="1" dirty="0">
              <a:latin typeface="+mn-ea"/>
              <a:cs typeface="+mn-ea"/>
              <a:sym typeface="+mn-lt"/>
            </a:endParaRPr>
          </a:p>
          <a:p>
            <a:endParaRPr sz="1065" dirty="0">
              <a:solidFill>
                <a:schemeClr val="bg1">
                  <a:lumMod val="50000"/>
                </a:schemeClr>
              </a:solidFill>
              <a:cs typeface="+mn-ea"/>
              <a:sym typeface="+mn-lt"/>
            </a:endParaRPr>
          </a:p>
        </p:txBody>
      </p:sp>
      <p:sp>
        <p:nvSpPr>
          <p:cNvPr id="18" name="Rectangle 36"/>
          <p:cNvSpPr>
            <a:spLocks noChangeArrowheads="1"/>
          </p:cNvSpPr>
          <p:nvPr/>
        </p:nvSpPr>
        <p:spPr bwMode="auto">
          <a:xfrm>
            <a:off x="7894955" y="4218094"/>
            <a:ext cx="3168651" cy="656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3200" dirty="0">
                <a:solidFill>
                  <a:schemeClr val="tx1"/>
                </a:solidFill>
                <a:latin typeface="+mn-ea"/>
                <a:cs typeface="+mn-ea"/>
                <a:sym typeface="+mn-lt"/>
              </a:rPr>
              <a:t>04</a:t>
            </a:r>
            <a:r>
              <a:rPr lang="zh-CN" altLang="en-US" sz="1065" b="1" dirty="0">
                <a:solidFill>
                  <a:schemeClr val="bg1">
                    <a:lumMod val="50000"/>
                  </a:schemeClr>
                </a:solidFill>
                <a:latin typeface="+mn-ea"/>
                <a:cs typeface="+mn-ea"/>
                <a:sym typeface="+mn-lt"/>
              </a:rPr>
              <a:t> </a:t>
            </a:r>
            <a:r>
              <a:rPr lang="zh-CN" altLang="en-US" sz="1800" b="1" dirty="0">
                <a:latin typeface="+mn-ea"/>
                <a:cs typeface="+mn-ea"/>
                <a:sym typeface="+mn-lt"/>
              </a:rPr>
              <a:t> 服务管理模块</a:t>
            </a:r>
            <a:endParaRPr lang="zh-CN" altLang="en-US" sz="1800" b="1" dirty="0">
              <a:latin typeface="+mn-ea"/>
              <a:cs typeface="+mn-ea"/>
              <a:sym typeface="+mn-lt"/>
            </a:endParaRPr>
          </a:p>
          <a:p>
            <a:endParaRPr lang="zh-CN" altLang="en-US" sz="1065" dirty="0">
              <a:solidFill>
                <a:schemeClr val="bg1">
                  <a:lumMod val="50000"/>
                </a:schemeClr>
              </a:solidFill>
              <a:cs typeface="+mn-ea"/>
              <a:sym typeface="+mn-lt"/>
            </a:endParaRPr>
          </a:p>
        </p:txBody>
      </p:sp>
      <p:sp>
        <p:nvSpPr>
          <p:cNvPr id="20" name="TextBox 3"/>
          <p:cNvSpPr txBox="1"/>
          <p:nvPr/>
        </p:nvSpPr>
        <p:spPr>
          <a:xfrm>
            <a:off x="3881755" y="278765"/>
            <a:ext cx="4252595" cy="510540"/>
          </a:xfrm>
          <a:prstGeom prst="rect">
            <a:avLst/>
          </a:prstGeom>
          <a:noFill/>
          <a:ln w="6350">
            <a:noFill/>
          </a:ln>
        </p:spPr>
        <p:txBody>
          <a:bodyPr wrap="square" lIns="0" tIns="0" rIns="0" bIns="0" rtlCol="0" anchor="ctr" anchorCtr="0">
            <a:noAutofit/>
          </a:bodyPr>
          <a:lstStyle/>
          <a:p>
            <a:pPr algn="ctr"/>
            <a:r>
              <a:rPr lang="en-US" altLang="zh-CN" sz="2800" dirty="0">
                <a:latin typeface="+mn-ea"/>
                <a:cs typeface="+mn-ea"/>
                <a:sym typeface="+mn-lt"/>
              </a:rPr>
              <a:t>4 </a:t>
            </a:r>
            <a:r>
              <a:rPr lang="zh-CN" altLang="en-US" sz="2800" dirty="0">
                <a:cs typeface="+mn-ea"/>
                <a:sym typeface="+mn-lt"/>
              </a:rPr>
              <a:t>主要实现内容及技术</a:t>
            </a:r>
            <a:endParaRPr lang="zh-CN" altLang="en-US" sz="2800" dirty="0">
              <a:latin typeface="+mn-ea"/>
              <a:cs typeface="+mn-ea"/>
              <a:sym typeface="+mn-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9"/>
          <p:cNvSpPr/>
          <p:nvPr/>
        </p:nvSpPr>
        <p:spPr bwMode="auto">
          <a:xfrm>
            <a:off x="3331634" y="3763762"/>
            <a:ext cx="2110317" cy="1056541"/>
          </a:xfrm>
          <a:custGeom>
            <a:avLst/>
            <a:gdLst>
              <a:gd name="T0" fmla="*/ 228 w 457"/>
              <a:gd name="T1" fmla="*/ 142 h 229"/>
              <a:gd name="T2" fmla="*/ 87 w 457"/>
              <a:gd name="T3" fmla="*/ 0 h 229"/>
              <a:gd name="T4" fmla="*/ 0 w 457"/>
              <a:gd name="T5" fmla="*/ 0 h 229"/>
              <a:gd name="T6" fmla="*/ 228 w 457"/>
              <a:gd name="T7" fmla="*/ 229 h 229"/>
              <a:gd name="T8" fmla="*/ 457 w 457"/>
              <a:gd name="T9" fmla="*/ 0 h 229"/>
              <a:gd name="T10" fmla="*/ 370 w 457"/>
              <a:gd name="T11" fmla="*/ 0 h 229"/>
              <a:gd name="T12" fmla="*/ 228 w 457"/>
              <a:gd name="T13" fmla="*/ 142 h 229"/>
            </a:gdLst>
            <a:ahLst/>
            <a:cxnLst>
              <a:cxn ang="0">
                <a:pos x="T0" y="T1"/>
              </a:cxn>
              <a:cxn ang="0">
                <a:pos x="T2" y="T3"/>
              </a:cxn>
              <a:cxn ang="0">
                <a:pos x="T4" y="T5"/>
              </a:cxn>
              <a:cxn ang="0">
                <a:pos x="T6" y="T7"/>
              </a:cxn>
              <a:cxn ang="0">
                <a:pos x="T8" y="T9"/>
              </a:cxn>
              <a:cxn ang="0">
                <a:pos x="T10" y="T11"/>
              </a:cxn>
              <a:cxn ang="0">
                <a:pos x="T12" y="T13"/>
              </a:cxn>
            </a:cxnLst>
            <a:rect l="0" t="0" r="r" b="b"/>
            <a:pathLst>
              <a:path w="457" h="229">
                <a:moveTo>
                  <a:pt x="228" y="142"/>
                </a:moveTo>
                <a:cubicBezTo>
                  <a:pt x="150" y="142"/>
                  <a:pt x="87" y="78"/>
                  <a:pt x="87" y="0"/>
                </a:cubicBezTo>
                <a:cubicBezTo>
                  <a:pt x="0" y="0"/>
                  <a:pt x="0" y="0"/>
                  <a:pt x="0" y="0"/>
                </a:cubicBezTo>
                <a:cubicBezTo>
                  <a:pt x="0" y="126"/>
                  <a:pt x="102" y="229"/>
                  <a:pt x="228" y="229"/>
                </a:cubicBezTo>
                <a:cubicBezTo>
                  <a:pt x="355" y="229"/>
                  <a:pt x="457" y="126"/>
                  <a:pt x="457" y="0"/>
                </a:cubicBezTo>
                <a:cubicBezTo>
                  <a:pt x="370" y="0"/>
                  <a:pt x="370" y="0"/>
                  <a:pt x="370" y="0"/>
                </a:cubicBezTo>
                <a:cubicBezTo>
                  <a:pt x="370" y="78"/>
                  <a:pt x="307" y="142"/>
                  <a:pt x="228" y="142"/>
                </a:cubicBezTo>
                <a:close/>
              </a:path>
            </a:pathLst>
          </a:custGeom>
          <a:solidFill>
            <a:schemeClr val="bg1">
              <a:lumMod val="85000"/>
            </a:schemeClr>
          </a:solidFill>
          <a:ln>
            <a:noFill/>
          </a:ln>
        </p:spPr>
        <p:txBody>
          <a:bodyPr/>
          <a:lstStyle/>
          <a:p>
            <a:endParaRPr lang="zh-CN" altLang="en-US" sz="2400">
              <a:solidFill>
                <a:prstClr val="black"/>
              </a:solidFill>
              <a:cs typeface="+mn-ea"/>
              <a:sym typeface="+mn-lt"/>
            </a:endParaRPr>
          </a:p>
        </p:txBody>
      </p:sp>
      <p:sp>
        <p:nvSpPr>
          <p:cNvPr id="4" name="Freeform 10"/>
          <p:cNvSpPr/>
          <p:nvPr/>
        </p:nvSpPr>
        <p:spPr bwMode="auto">
          <a:xfrm>
            <a:off x="5039786" y="2707220"/>
            <a:ext cx="2112433" cy="1056543"/>
          </a:xfrm>
          <a:custGeom>
            <a:avLst/>
            <a:gdLst>
              <a:gd name="T0" fmla="*/ 229 w 458"/>
              <a:gd name="T1" fmla="*/ 87 h 229"/>
              <a:gd name="T2" fmla="*/ 371 w 458"/>
              <a:gd name="T3" fmla="*/ 229 h 229"/>
              <a:gd name="T4" fmla="*/ 458 w 458"/>
              <a:gd name="T5" fmla="*/ 229 h 229"/>
              <a:gd name="T6" fmla="*/ 229 w 458"/>
              <a:gd name="T7" fmla="*/ 0 h 229"/>
              <a:gd name="T8" fmla="*/ 0 w 458"/>
              <a:gd name="T9" fmla="*/ 229 h 229"/>
              <a:gd name="T10" fmla="*/ 87 w 458"/>
              <a:gd name="T11" fmla="*/ 229 h 229"/>
              <a:gd name="T12" fmla="*/ 229 w 458"/>
              <a:gd name="T13" fmla="*/ 87 h 229"/>
            </a:gdLst>
            <a:ahLst/>
            <a:cxnLst>
              <a:cxn ang="0">
                <a:pos x="T0" y="T1"/>
              </a:cxn>
              <a:cxn ang="0">
                <a:pos x="T2" y="T3"/>
              </a:cxn>
              <a:cxn ang="0">
                <a:pos x="T4" y="T5"/>
              </a:cxn>
              <a:cxn ang="0">
                <a:pos x="T6" y="T7"/>
              </a:cxn>
              <a:cxn ang="0">
                <a:pos x="T8" y="T9"/>
              </a:cxn>
              <a:cxn ang="0">
                <a:pos x="T10" y="T11"/>
              </a:cxn>
              <a:cxn ang="0">
                <a:pos x="T12" y="T13"/>
              </a:cxn>
            </a:cxnLst>
            <a:rect l="0" t="0" r="r" b="b"/>
            <a:pathLst>
              <a:path w="458" h="229">
                <a:moveTo>
                  <a:pt x="229" y="87"/>
                </a:moveTo>
                <a:cubicBezTo>
                  <a:pt x="307" y="87"/>
                  <a:pt x="371" y="151"/>
                  <a:pt x="371" y="229"/>
                </a:cubicBezTo>
                <a:cubicBezTo>
                  <a:pt x="458" y="229"/>
                  <a:pt x="458" y="229"/>
                  <a:pt x="458" y="229"/>
                </a:cubicBezTo>
                <a:cubicBezTo>
                  <a:pt x="458" y="103"/>
                  <a:pt x="355" y="0"/>
                  <a:pt x="229" y="0"/>
                </a:cubicBezTo>
                <a:cubicBezTo>
                  <a:pt x="103" y="0"/>
                  <a:pt x="0" y="103"/>
                  <a:pt x="0" y="229"/>
                </a:cubicBezTo>
                <a:cubicBezTo>
                  <a:pt x="87" y="229"/>
                  <a:pt x="87" y="229"/>
                  <a:pt x="87" y="229"/>
                </a:cubicBezTo>
                <a:cubicBezTo>
                  <a:pt x="87" y="151"/>
                  <a:pt x="151" y="87"/>
                  <a:pt x="229" y="87"/>
                </a:cubicBezTo>
                <a:close/>
              </a:path>
            </a:pathLst>
          </a:custGeom>
          <a:solidFill>
            <a:schemeClr val="bg1">
              <a:lumMod val="85000"/>
            </a:schemeClr>
          </a:solidFill>
          <a:ln>
            <a:noFill/>
          </a:ln>
        </p:spPr>
        <p:txBody>
          <a:bodyPr/>
          <a:lstStyle/>
          <a:p>
            <a:endParaRPr lang="zh-CN" altLang="en-US" sz="2400">
              <a:solidFill>
                <a:prstClr val="black"/>
              </a:solidFill>
              <a:cs typeface="+mn-ea"/>
              <a:sym typeface="+mn-lt"/>
            </a:endParaRPr>
          </a:p>
        </p:txBody>
      </p:sp>
      <p:sp>
        <p:nvSpPr>
          <p:cNvPr id="5" name="Freeform 11"/>
          <p:cNvSpPr/>
          <p:nvPr/>
        </p:nvSpPr>
        <p:spPr bwMode="auto">
          <a:xfrm>
            <a:off x="6759381" y="3763762"/>
            <a:ext cx="2110316" cy="1056541"/>
          </a:xfrm>
          <a:custGeom>
            <a:avLst/>
            <a:gdLst>
              <a:gd name="T0" fmla="*/ 228 w 457"/>
              <a:gd name="T1" fmla="*/ 142 h 229"/>
              <a:gd name="T2" fmla="*/ 86 w 457"/>
              <a:gd name="T3" fmla="*/ 0 h 229"/>
              <a:gd name="T4" fmla="*/ 0 w 457"/>
              <a:gd name="T5" fmla="*/ 0 h 229"/>
              <a:gd name="T6" fmla="*/ 228 w 457"/>
              <a:gd name="T7" fmla="*/ 229 h 229"/>
              <a:gd name="T8" fmla="*/ 457 w 457"/>
              <a:gd name="T9" fmla="*/ 0 h 229"/>
              <a:gd name="T10" fmla="*/ 370 w 457"/>
              <a:gd name="T11" fmla="*/ 0 h 229"/>
              <a:gd name="T12" fmla="*/ 228 w 457"/>
              <a:gd name="T13" fmla="*/ 142 h 229"/>
            </a:gdLst>
            <a:ahLst/>
            <a:cxnLst>
              <a:cxn ang="0">
                <a:pos x="T0" y="T1"/>
              </a:cxn>
              <a:cxn ang="0">
                <a:pos x="T2" y="T3"/>
              </a:cxn>
              <a:cxn ang="0">
                <a:pos x="T4" y="T5"/>
              </a:cxn>
              <a:cxn ang="0">
                <a:pos x="T6" y="T7"/>
              </a:cxn>
              <a:cxn ang="0">
                <a:pos x="T8" y="T9"/>
              </a:cxn>
              <a:cxn ang="0">
                <a:pos x="T10" y="T11"/>
              </a:cxn>
              <a:cxn ang="0">
                <a:pos x="T12" y="T13"/>
              </a:cxn>
            </a:cxnLst>
            <a:rect l="0" t="0" r="r" b="b"/>
            <a:pathLst>
              <a:path w="457" h="229">
                <a:moveTo>
                  <a:pt x="228" y="142"/>
                </a:moveTo>
                <a:cubicBezTo>
                  <a:pt x="150" y="142"/>
                  <a:pt x="86" y="78"/>
                  <a:pt x="86" y="0"/>
                </a:cubicBezTo>
                <a:cubicBezTo>
                  <a:pt x="0" y="0"/>
                  <a:pt x="0" y="0"/>
                  <a:pt x="0" y="0"/>
                </a:cubicBezTo>
                <a:cubicBezTo>
                  <a:pt x="0" y="126"/>
                  <a:pt x="102" y="229"/>
                  <a:pt x="228" y="229"/>
                </a:cubicBezTo>
                <a:cubicBezTo>
                  <a:pt x="355" y="229"/>
                  <a:pt x="457" y="126"/>
                  <a:pt x="457" y="0"/>
                </a:cubicBezTo>
                <a:cubicBezTo>
                  <a:pt x="370" y="0"/>
                  <a:pt x="370" y="0"/>
                  <a:pt x="370" y="0"/>
                </a:cubicBezTo>
                <a:cubicBezTo>
                  <a:pt x="370" y="78"/>
                  <a:pt x="307" y="142"/>
                  <a:pt x="228" y="142"/>
                </a:cubicBezTo>
                <a:close/>
              </a:path>
            </a:pathLst>
          </a:custGeom>
          <a:solidFill>
            <a:schemeClr val="bg1">
              <a:lumMod val="85000"/>
            </a:schemeClr>
          </a:solidFill>
          <a:ln>
            <a:noFill/>
          </a:ln>
        </p:spPr>
        <p:txBody>
          <a:bodyPr/>
          <a:lstStyle/>
          <a:p>
            <a:endParaRPr lang="zh-CN" altLang="en-US" sz="2400">
              <a:solidFill>
                <a:prstClr val="black"/>
              </a:solidFill>
              <a:cs typeface="+mn-ea"/>
              <a:sym typeface="+mn-lt"/>
            </a:endParaRPr>
          </a:p>
        </p:txBody>
      </p:sp>
      <p:sp>
        <p:nvSpPr>
          <p:cNvPr id="6" name="Freeform 12"/>
          <p:cNvSpPr/>
          <p:nvPr/>
        </p:nvSpPr>
        <p:spPr bwMode="auto">
          <a:xfrm>
            <a:off x="1621369" y="2707218"/>
            <a:ext cx="2112433" cy="1255572"/>
          </a:xfrm>
          <a:custGeom>
            <a:avLst/>
            <a:gdLst>
              <a:gd name="T0" fmla="*/ 229 w 458"/>
              <a:gd name="T1" fmla="*/ 0 h 272"/>
              <a:gd name="T2" fmla="*/ 0 w 458"/>
              <a:gd name="T3" fmla="*/ 229 h 272"/>
              <a:gd name="T4" fmla="*/ 44 w 458"/>
              <a:gd name="T5" fmla="*/ 272 h 272"/>
              <a:gd name="T6" fmla="*/ 87 w 458"/>
              <a:gd name="T7" fmla="*/ 229 h 272"/>
              <a:gd name="T8" fmla="*/ 229 w 458"/>
              <a:gd name="T9" fmla="*/ 87 h 272"/>
              <a:gd name="T10" fmla="*/ 371 w 458"/>
              <a:gd name="T11" fmla="*/ 229 h 272"/>
              <a:gd name="T12" fmla="*/ 458 w 458"/>
              <a:gd name="T13" fmla="*/ 229 h 272"/>
              <a:gd name="T14" fmla="*/ 229 w 458"/>
              <a:gd name="T15" fmla="*/ 0 h 2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72">
                <a:moveTo>
                  <a:pt x="229" y="0"/>
                </a:moveTo>
                <a:cubicBezTo>
                  <a:pt x="103" y="0"/>
                  <a:pt x="0" y="103"/>
                  <a:pt x="0" y="229"/>
                </a:cubicBezTo>
                <a:cubicBezTo>
                  <a:pt x="0" y="253"/>
                  <a:pt x="20" y="272"/>
                  <a:pt x="44" y="272"/>
                </a:cubicBezTo>
                <a:cubicBezTo>
                  <a:pt x="68" y="272"/>
                  <a:pt x="87" y="253"/>
                  <a:pt x="87" y="229"/>
                </a:cubicBezTo>
                <a:cubicBezTo>
                  <a:pt x="87" y="151"/>
                  <a:pt x="151" y="87"/>
                  <a:pt x="229" y="87"/>
                </a:cubicBezTo>
                <a:cubicBezTo>
                  <a:pt x="307" y="87"/>
                  <a:pt x="371" y="151"/>
                  <a:pt x="371" y="229"/>
                </a:cubicBezTo>
                <a:cubicBezTo>
                  <a:pt x="458" y="229"/>
                  <a:pt x="458" y="229"/>
                  <a:pt x="458" y="229"/>
                </a:cubicBezTo>
                <a:cubicBezTo>
                  <a:pt x="458" y="103"/>
                  <a:pt x="355" y="0"/>
                  <a:pt x="229" y="0"/>
                </a:cubicBezTo>
                <a:close/>
              </a:path>
            </a:pathLst>
          </a:custGeom>
          <a:solidFill>
            <a:schemeClr val="bg1">
              <a:lumMod val="85000"/>
            </a:schemeClr>
          </a:solidFill>
          <a:ln>
            <a:noFill/>
          </a:ln>
        </p:spPr>
        <p:txBody>
          <a:bodyPr/>
          <a:lstStyle/>
          <a:p>
            <a:endParaRPr lang="zh-CN" altLang="en-US" sz="2400">
              <a:solidFill>
                <a:prstClr val="black"/>
              </a:solidFill>
              <a:cs typeface="+mn-ea"/>
              <a:sym typeface="+mn-lt"/>
            </a:endParaRPr>
          </a:p>
        </p:txBody>
      </p:sp>
      <p:sp>
        <p:nvSpPr>
          <p:cNvPr id="7" name="Freeform 13"/>
          <p:cNvSpPr/>
          <p:nvPr/>
        </p:nvSpPr>
        <p:spPr bwMode="auto">
          <a:xfrm>
            <a:off x="8467533" y="2707218"/>
            <a:ext cx="2112433" cy="1255572"/>
          </a:xfrm>
          <a:custGeom>
            <a:avLst/>
            <a:gdLst>
              <a:gd name="T0" fmla="*/ 229 w 458"/>
              <a:gd name="T1" fmla="*/ 0 h 272"/>
              <a:gd name="T2" fmla="*/ 0 w 458"/>
              <a:gd name="T3" fmla="*/ 229 h 272"/>
              <a:gd name="T4" fmla="*/ 87 w 458"/>
              <a:gd name="T5" fmla="*/ 229 h 272"/>
              <a:gd name="T6" fmla="*/ 229 w 458"/>
              <a:gd name="T7" fmla="*/ 87 h 272"/>
              <a:gd name="T8" fmla="*/ 371 w 458"/>
              <a:gd name="T9" fmla="*/ 229 h 272"/>
              <a:gd name="T10" fmla="*/ 414 w 458"/>
              <a:gd name="T11" fmla="*/ 272 h 272"/>
              <a:gd name="T12" fmla="*/ 458 w 458"/>
              <a:gd name="T13" fmla="*/ 229 h 272"/>
              <a:gd name="T14" fmla="*/ 229 w 458"/>
              <a:gd name="T15" fmla="*/ 0 h 2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72">
                <a:moveTo>
                  <a:pt x="229" y="0"/>
                </a:moveTo>
                <a:cubicBezTo>
                  <a:pt x="103" y="0"/>
                  <a:pt x="0" y="103"/>
                  <a:pt x="0" y="229"/>
                </a:cubicBezTo>
                <a:cubicBezTo>
                  <a:pt x="87" y="229"/>
                  <a:pt x="87" y="229"/>
                  <a:pt x="87" y="229"/>
                </a:cubicBezTo>
                <a:cubicBezTo>
                  <a:pt x="87" y="151"/>
                  <a:pt x="151" y="87"/>
                  <a:pt x="229" y="87"/>
                </a:cubicBezTo>
                <a:cubicBezTo>
                  <a:pt x="307" y="87"/>
                  <a:pt x="371" y="151"/>
                  <a:pt x="371" y="229"/>
                </a:cubicBezTo>
                <a:cubicBezTo>
                  <a:pt x="371" y="253"/>
                  <a:pt x="390" y="272"/>
                  <a:pt x="414" y="272"/>
                </a:cubicBezTo>
                <a:cubicBezTo>
                  <a:pt x="438" y="272"/>
                  <a:pt x="458" y="253"/>
                  <a:pt x="458" y="229"/>
                </a:cubicBezTo>
                <a:cubicBezTo>
                  <a:pt x="458" y="103"/>
                  <a:pt x="355" y="0"/>
                  <a:pt x="229" y="0"/>
                </a:cubicBezTo>
                <a:close/>
              </a:path>
            </a:pathLst>
          </a:custGeom>
          <a:solidFill>
            <a:schemeClr val="bg1">
              <a:lumMod val="85000"/>
            </a:schemeClr>
          </a:solidFill>
          <a:ln>
            <a:noFill/>
          </a:ln>
        </p:spPr>
        <p:txBody>
          <a:bodyPr/>
          <a:lstStyle/>
          <a:p>
            <a:endParaRPr lang="zh-CN" altLang="en-US" sz="2400">
              <a:solidFill>
                <a:prstClr val="black"/>
              </a:solidFill>
              <a:cs typeface="+mn-ea"/>
              <a:sym typeface="+mn-lt"/>
            </a:endParaRPr>
          </a:p>
        </p:txBody>
      </p:sp>
      <p:grpSp>
        <p:nvGrpSpPr>
          <p:cNvPr id="8" name="Group 14"/>
          <p:cNvGrpSpPr/>
          <p:nvPr/>
        </p:nvGrpSpPr>
        <p:grpSpPr bwMode="auto">
          <a:xfrm>
            <a:off x="2482851" y="3513916"/>
            <a:ext cx="389467" cy="499688"/>
            <a:chOff x="0" y="0"/>
            <a:chExt cx="184" cy="236"/>
          </a:xfrm>
          <a:solidFill>
            <a:srgbClr val="4B97BF"/>
          </a:solidFill>
        </p:grpSpPr>
        <p:sp>
          <p:nvSpPr>
            <p:cNvPr id="9" name="Freeform 15"/>
            <p:cNvSpPr/>
            <p:nvPr/>
          </p:nvSpPr>
          <p:spPr bwMode="auto">
            <a:xfrm>
              <a:off x="0" y="0"/>
              <a:ext cx="184" cy="236"/>
            </a:xfrm>
            <a:custGeom>
              <a:avLst/>
              <a:gdLst>
                <a:gd name="T0" fmla="*/ 19 w 84"/>
                <a:gd name="T1" fmla="*/ 98 h 108"/>
                <a:gd name="T2" fmla="*/ 10 w 84"/>
                <a:gd name="T3" fmla="*/ 98 h 108"/>
                <a:gd name="T4" fmla="*/ 10 w 84"/>
                <a:gd name="T5" fmla="*/ 9 h 108"/>
                <a:gd name="T6" fmla="*/ 79 w 84"/>
                <a:gd name="T7" fmla="*/ 9 h 108"/>
                <a:gd name="T8" fmla="*/ 84 w 84"/>
                <a:gd name="T9" fmla="*/ 5 h 108"/>
                <a:gd name="T10" fmla="*/ 79 w 84"/>
                <a:gd name="T11" fmla="*/ 0 h 108"/>
                <a:gd name="T12" fmla="*/ 5 w 84"/>
                <a:gd name="T13" fmla="*/ 0 h 108"/>
                <a:gd name="T14" fmla="*/ 0 w 84"/>
                <a:gd name="T15" fmla="*/ 5 h 108"/>
                <a:gd name="T16" fmla="*/ 0 w 84"/>
                <a:gd name="T17" fmla="*/ 103 h 108"/>
                <a:gd name="T18" fmla="*/ 5 w 84"/>
                <a:gd name="T19" fmla="*/ 108 h 108"/>
                <a:gd name="T20" fmla="*/ 19 w 84"/>
                <a:gd name="T21" fmla="*/ 108 h 108"/>
                <a:gd name="T22" fmla="*/ 23 w 84"/>
                <a:gd name="T23" fmla="*/ 103 h 108"/>
                <a:gd name="T24" fmla="*/ 19 w 84"/>
                <a:gd name="T25" fmla="*/ 9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08">
                  <a:moveTo>
                    <a:pt x="19" y="98"/>
                  </a:moveTo>
                  <a:cubicBezTo>
                    <a:pt x="10" y="98"/>
                    <a:pt x="10" y="98"/>
                    <a:pt x="10" y="98"/>
                  </a:cubicBezTo>
                  <a:cubicBezTo>
                    <a:pt x="10" y="9"/>
                    <a:pt x="10" y="9"/>
                    <a:pt x="10" y="9"/>
                  </a:cubicBezTo>
                  <a:cubicBezTo>
                    <a:pt x="79" y="9"/>
                    <a:pt x="79" y="9"/>
                    <a:pt x="79" y="9"/>
                  </a:cubicBezTo>
                  <a:cubicBezTo>
                    <a:pt x="82" y="9"/>
                    <a:pt x="84" y="7"/>
                    <a:pt x="84" y="5"/>
                  </a:cubicBezTo>
                  <a:cubicBezTo>
                    <a:pt x="84" y="2"/>
                    <a:pt x="82" y="0"/>
                    <a:pt x="79" y="0"/>
                  </a:cubicBezTo>
                  <a:cubicBezTo>
                    <a:pt x="5" y="0"/>
                    <a:pt x="5" y="0"/>
                    <a:pt x="5" y="0"/>
                  </a:cubicBezTo>
                  <a:cubicBezTo>
                    <a:pt x="3" y="0"/>
                    <a:pt x="0" y="2"/>
                    <a:pt x="0" y="5"/>
                  </a:cubicBezTo>
                  <a:cubicBezTo>
                    <a:pt x="0" y="103"/>
                    <a:pt x="0" y="103"/>
                    <a:pt x="0" y="103"/>
                  </a:cubicBezTo>
                  <a:cubicBezTo>
                    <a:pt x="0" y="106"/>
                    <a:pt x="3" y="108"/>
                    <a:pt x="5" y="108"/>
                  </a:cubicBezTo>
                  <a:cubicBezTo>
                    <a:pt x="19" y="108"/>
                    <a:pt x="19" y="108"/>
                    <a:pt x="19" y="108"/>
                  </a:cubicBezTo>
                  <a:cubicBezTo>
                    <a:pt x="21" y="108"/>
                    <a:pt x="23" y="106"/>
                    <a:pt x="23" y="103"/>
                  </a:cubicBezTo>
                  <a:cubicBezTo>
                    <a:pt x="23" y="100"/>
                    <a:pt x="21" y="98"/>
                    <a:pt x="19"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10" name="Freeform 16"/>
            <p:cNvSpPr/>
            <p:nvPr/>
          </p:nvSpPr>
          <p:spPr bwMode="auto">
            <a:xfrm>
              <a:off x="116" y="138"/>
              <a:ext cx="68" cy="98"/>
            </a:xfrm>
            <a:custGeom>
              <a:avLst/>
              <a:gdLst>
                <a:gd name="T0" fmla="*/ 26 w 31"/>
                <a:gd name="T1" fmla="*/ 0 h 45"/>
                <a:gd name="T2" fmla="*/ 21 w 31"/>
                <a:gd name="T3" fmla="*/ 5 h 45"/>
                <a:gd name="T4" fmla="*/ 21 w 31"/>
                <a:gd name="T5" fmla="*/ 35 h 45"/>
                <a:gd name="T6" fmla="*/ 4 w 31"/>
                <a:gd name="T7" fmla="*/ 35 h 45"/>
                <a:gd name="T8" fmla="*/ 0 w 31"/>
                <a:gd name="T9" fmla="*/ 40 h 45"/>
                <a:gd name="T10" fmla="*/ 4 w 31"/>
                <a:gd name="T11" fmla="*/ 45 h 45"/>
                <a:gd name="T12" fmla="*/ 26 w 31"/>
                <a:gd name="T13" fmla="*/ 45 h 45"/>
                <a:gd name="T14" fmla="*/ 29 w 31"/>
                <a:gd name="T15" fmla="*/ 43 h 45"/>
                <a:gd name="T16" fmla="*/ 31 w 31"/>
                <a:gd name="T17" fmla="*/ 40 h 45"/>
                <a:gd name="T18" fmla="*/ 31 w 31"/>
                <a:gd name="T19" fmla="*/ 5 h 45"/>
                <a:gd name="T20" fmla="*/ 26 w 31"/>
                <a:gd name="T21"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45">
                  <a:moveTo>
                    <a:pt x="26" y="0"/>
                  </a:moveTo>
                  <a:cubicBezTo>
                    <a:pt x="23" y="0"/>
                    <a:pt x="21" y="2"/>
                    <a:pt x="21" y="5"/>
                  </a:cubicBezTo>
                  <a:cubicBezTo>
                    <a:pt x="21" y="35"/>
                    <a:pt x="21" y="35"/>
                    <a:pt x="21" y="35"/>
                  </a:cubicBezTo>
                  <a:cubicBezTo>
                    <a:pt x="4" y="35"/>
                    <a:pt x="4" y="35"/>
                    <a:pt x="4" y="35"/>
                  </a:cubicBezTo>
                  <a:cubicBezTo>
                    <a:pt x="2" y="35"/>
                    <a:pt x="0" y="37"/>
                    <a:pt x="0" y="40"/>
                  </a:cubicBezTo>
                  <a:cubicBezTo>
                    <a:pt x="0" y="43"/>
                    <a:pt x="2" y="45"/>
                    <a:pt x="4" y="45"/>
                  </a:cubicBezTo>
                  <a:cubicBezTo>
                    <a:pt x="26" y="45"/>
                    <a:pt x="26" y="45"/>
                    <a:pt x="26" y="45"/>
                  </a:cubicBezTo>
                  <a:cubicBezTo>
                    <a:pt x="27" y="45"/>
                    <a:pt x="28" y="44"/>
                    <a:pt x="29" y="43"/>
                  </a:cubicBezTo>
                  <a:cubicBezTo>
                    <a:pt x="30" y="42"/>
                    <a:pt x="31" y="41"/>
                    <a:pt x="31" y="40"/>
                  </a:cubicBezTo>
                  <a:cubicBezTo>
                    <a:pt x="31" y="5"/>
                    <a:pt x="31" y="5"/>
                    <a:pt x="31" y="5"/>
                  </a:cubicBezTo>
                  <a:cubicBezTo>
                    <a:pt x="31" y="2"/>
                    <a:pt x="29" y="0"/>
                    <a:pt x="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11" name="Freeform 17"/>
            <p:cNvSpPr>
              <a:spLocks noEditPoints="1"/>
            </p:cNvSpPr>
            <p:nvPr/>
          </p:nvSpPr>
          <p:spPr bwMode="auto">
            <a:xfrm>
              <a:off x="66" y="51"/>
              <a:ext cx="113" cy="163"/>
            </a:xfrm>
            <a:custGeom>
              <a:avLst/>
              <a:gdLst>
                <a:gd name="T0" fmla="*/ 45 w 52"/>
                <a:gd name="T1" fmla="*/ 1 h 75"/>
                <a:gd name="T2" fmla="*/ 40 w 52"/>
                <a:gd name="T3" fmla="*/ 0 h 75"/>
                <a:gd name="T4" fmla="*/ 30 w 52"/>
                <a:gd name="T5" fmla="*/ 5 h 75"/>
                <a:gd name="T6" fmla="*/ 1 w 52"/>
                <a:gd name="T7" fmla="*/ 57 h 75"/>
                <a:gd name="T8" fmla="*/ 0 w 52"/>
                <a:gd name="T9" fmla="*/ 59 h 75"/>
                <a:gd name="T10" fmla="*/ 0 w 52"/>
                <a:gd name="T11" fmla="*/ 71 h 75"/>
                <a:gd name="T12" fmla="*/ 3 w 52"/>
                <a:gd name="T13" fmla="*/ 75 h 75"/>
                <a:gd name="T14" fmla="*/ 5 w 52"/>
                <a:gd name="T15" fmla="*/ 75 h 75"/>
                <a:gd name="T16" fmla="*/ 7 w 52"/>
                <a:gd name="T17" fmla="*/ 75 h 75"/>
                <a:gd name="T18" fmla="*/ 18 w 52"/>
                <a:gd name="T19" fmla="*/ 69 h 75"/>
                <a:gd name="T20" fmla="*/ 19 w 52"/>
                <a:gd name="T21" fmla="*/ 67 h 75"/>
                <a:gd name="T22" fmla="*/ 49 w 52"/>
                <a:gd name="T23" fmla="*/ 16 h 75"/>
                <a:gd name="T24" fmla="*/ 45 w 52"/>
                <a:gd name="T25" fmla="*/ 1 h 75"/>
                <a:gd name="T26" fmla="*/ 41 w 52"/>
                <a:gd name="T27" fmla="*/ 11 h 75"/>
                <a:gd name="T28" fmla="*/ 12 w 52"/>
                <a:gd name="T29" fmla="*/ 62 h 75"/>
                <a:gd name="T30" fmla="*/ 9 w 52"/>
                <a:gd name="T31" fmla="*/ 63 h 75"/>
                <a:gd name="T32" fmla="*/ 9 w 52"/>
                <a:gd name="T33" fmla="*/ 60 h 75"/>
                <a:gd name="T34" fmla="*/ 38 w 52"/>
                <a:gd name="T35" fmla="*/ 10 h 75"/>
                <a:gd name="T36" fmla="*/ 41 w 52"/>
                <a:gd name="T37" fmla="*/ 9 h 75"/>
                <a:gd name="T38" fmla="*/ 41 w 52"/>
                <a:gd name="T39"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 h="75">
                  <a:moveTo>
                    <a:pt x="45" y="1"/>
                  </a:moveTo>
                  <a:cubicBezTo>
                    <a:pt x="44" y="0"/>
                    <a:pt x="42" y="0"/>
                    <a:pt x="40" y="0"/>
                  </a:cubicBezTo>
                  <a:cubicBezTo>
                    <a:pt x="36" y="0"/>
                    <a:pt x="32" y="2"/>
                    <a:pt x="30" y="5"/>
                  </a:cubicBezTo>
                  <a:cubicBezTo>
                    <a:pt x="1" y="57"/>
                    <a:pt x="1" y="57"/>
                    <a:pt x="1" y="57"/>
                  </a:cubicBezTo>
                  <a:cubicBezTo>
                    <a:pt x="0" y="57"/>
                    <a:pt x="0" y="58"/>
                    <a:pt x="0" y="59"/>
                  </a:cubicBezTo>
                  <a:cubicBezTo>
                    <a:pt x="0" y="71"/>
                    <a:pt x="0" y="71"/>
                    <a:pt x="0" y="71"/>
                  </a:cubicBezTo>
                  <a:cubicBezTo>
                    <a:pt x="1" y="72"/>
                    <a:pt x="1" y="74"/>
                    <a:pt x="3" y="75"/>
                  </a:cubicBezTo>
                  <a:cubicBezTo>
                    <a:pt x="3" y="75"/>
                    <a:pt x="4" y="75"/>
                    <a:pt x="5" y="75"/>
                  </a:cubicBezTo>
                  <a:cubicBezTo>
                    <a:pt x="6" y="75"/>
                    <a:pt x="7" y="75"/>
                    <a:pt x="7" y="75"/>
                  </a:cubicBezTo>
                  <a:cubicBezTo>
                    <a:pt x="18" y="69"/>
                    <a:pt x="18" y="69"/>
                    <a:pt x="18" y="69"/>
                  </a:cubicBezTo>
                  <a:cubicBezTo>
                    <a:pt x="18" y="69"/>
                    <a:pt x="19" y="68"/>
                    <a:pt x="19" y="67"/>
                  </a:cubicBezTo>
                  <a:cubicBezTo>
                    <a:pt x="49" y="16"/>
                    <a:pt x="49" y="16"/>
                    <a:pt x="49" y="16"/>
                  </a:cubicBezTo>
                  <a:cubicBezTo>
                    <a:pt x="52" y="11"/>
                    <a:pt x="50" y="4"/>
                    <a:pt x="45" y="1"/>
                  </a:cubicBezTo>
                  <a:close/>
                  <a:moveTo>
                    <a:pt x="41" y="11"/>
                  </a:moveTo>
                  <a:cubicBezTo>
                    <a:pt x="12" y="62"/>
                    <a:pt x="12" y="62"/>
                    <a:pt x="12" y="62"/>
                  </a:cubicBezTo>
                  <a:cubicBezTo>
                    <a:pt x="9" y="63"/>
                    <a:pt x="9" y="63"/>
                    <a:pt x="9" y="63"/>
                  </a:cubicBezTo>
                  <a:cubicBezTo>
                    <a:pt x="9" y="60"/>
                    <a:pt x="9" y="60"/>
                    <a:pt x="9" y="60"/>
                  </a:cubicBezTo>
                  <a:cubicBezTo>
                    <a:pt x="38" y="10"/>
                    <a:pt x="38" y="10"/>
                    <a:pt x="38" y="10"/>
                  </a:cubicBezTo>
                  <a:cubicBezTo>
                    <a:pt x="39" y="9"/>
                    <a:pt x="40" y="9"/>
                    <a:pt x="41" y="9"/>
                  </a:cubicBezTo>
                  <a:cubicBezTo>
                    <a:pt x="41" y="10"/>
                    <a:pt x="42" y="11"/>
                    <a:pt x="41"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12" name="Freeform 18"/>
            <p:cNvSpPr/>
            <p:nvPr/>
          </p:nvSpPr>
          <p:spPr bwMode="auto">
            <a:xfrm>
              <a:off x="35" y="68"/>
              <a:ext cx="70" cy="20"/>
            </a:xfrm>
            <a:custGeom>
              <a:avLst/>
              <a:gdLst>
                <a:gd name="T0" fmla="*/ 32 w 32"/>
                <a:gd name="T1" fmla="*/ 4 h 9"/>
                <a:gd name="T2" fmla="*/ 28 w 32"/>
                <a:gd name="T3" fmla="*/ 0 h 9"/>
                <a:gd name="T4" fmla="*/ 4 w 32"/>
                <a:gd name="T5" fmla="*/ 0 h 9"/>
                <a:gd name="T6" fmla="*/ 0 w 32"/>
                <a:gd name="T7" fmla="*/ 4 h 9"/>
                <a:gd name="T8" fmla="*/ 4 w 32"/>
                <a:gd name="T9" fmla="*/ 9 h 9"/>
                <a:gd name="T10" fmla="*/ 28 w 32"/>
                <a:gd name="T11" fmla="*/ 9 h 9"/>
                <a:gd name="T12" fmla="*/ 32 w 32"/>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32" h="9">
                  <a:moveTo>
                    <a:pt x="32" y="4"/>
                  </a:moveTo>
                  <a:cubicBezTo>
                    <a:pt x="32" y="2"/>
                    <a:pt x="30" y="0"/>
                    <a:pt x="28" y="0"/>
                  </a:cubicBezTo>
                  <a:cubicBezTo>
                    <a:pt x="4" y="0"/>
                    <a:pt x="4" y="0"/>
                    <a:pt x="4" y="0"/>
                  </a:cubicBezTo>
                  <a:cubicBezTo>
                    <a:pt x="2" y="0"/>
                    <a:pt x="0" y="2"/>
                    <a:pt x="0" y="4"/>
                  </a:cubicBezTo>
                  <a:cubicBezTo>
                    <a:pt x="0" y="7"/>
                    <a:pt x="2" y="9"/>
                    <a:pt x="4" y="9"/>
                  </a:cubicBezTo>
                  <a:cubicBezTo>
                    <a:pt x="28" y="9"/>
                    <a:pt x="28" y="9"/>
                    <a:pt x="28" y="9"/>
                  </a:cubicBezTo>
                  <a:cubicBezTo>
                    <a:pt x="30" y="9"/>
                    <a:pt x="32" y="7"/>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13" name="Freeform 19"/>
            <p:cNvSpPr/>
            <p:nvPr/>
          </p:nvSpPr>
          <p:spPr bwMode="auto">
            <a:xfrm>
              <a:off x="35" y="107"/>
              <a:ext cx="46" cy="20"/>
            </a:xfrm>
            <a:custGeom>
              <a:avLst/>
              <a:gdLst>
                <a:gd name="T0" fmla="*/ 4 w 21"/>
                <a:gd name="T1" fmla="*/ 0 h 9"/>
                <a:gd name="T2" fmla="*/ 0 w 21"/>
                <a:gd name="T3" fmla="*/ 4 h 9"/>
                <a:gd name="T4" fmla="*/ 4 w 21"/>
                <a:gd name="T5" fmla="*/ 9 h 9"/>
                <a:gd name="T6" fmla="*/ 16 w 21"/>
                <a:gd name="T7" fmla="*/ 9 h 9"/>
                <a:gd name="T8" fmla="*/ 21 w 21"/>
                <a:gd name="T9" fmla="*/ 4 h 9"/>
                <a:gd name="T10" fmla="*/ 16 w 21"/>
                <a:gd name="T11" fmla="*/ 0 h 9"/>
                <a:gd name="T12" fmla="*/ 4 w 21"/>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1" h="9">
                  <a:moveTo>
                    <a:pt x="4" y="0"/>
                  </a:moveTo>
                  <a:cubicBezTo>
                    <a:pt x="2" y="0"/>
                    <a:pt x="0" y="2"/>
                    <a:pt x="0" y="4"/>
                  </a:cubicBezTo>
                  <a:cubicBezTo>
                    <a:pt x="0" y="7"/>
                    <a:pt x="2" y="9"/>
                    <a:pt x="4" y="9"/>
                  </a:cubicBezTo>
                  <a:cubicBezTo>
                    <a:pt x="16" y="9"/>
                    <a:pt x="16" y="9"/>
                    <a:pt x="16" y="9"/>
                  </a:cubicBezTo>
                  <a:cubicBezTo>
                    <a:pt x="19" y="9"/>
                    <a:pt x="21" y="7"/>
                    <a:pt x="21" y="4"/>
                  </a:cubicBezTo>
                  <a:cubicBezTo>
                    <a:pt x="21" y="2"/>
                    <a:pt x="19" y="0"/>
                    <a:pt x="16" y="0"/>
                  </a:cubicBezTo>
                  <a:lnTo>
                    <a:pt x="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grpSp>
      <p:grpSp>
        <p:nvGrpSpPr>
          <p:cNvPr id="14" name="Group 20"/>
          <p:cNvGrpSpPr/>
          <p:nvPr/>
        </p:nvGrpSpPr>
        <p:grpSpPr bwMode="auto">
          <a:xfrm>
            <a:off x="7558619" y="3513916"/>
            <a:ext cx="493183" cy="499688"/>
            <a:chOff x="0" y="0"/>
            <a:chExt cx="233" cy="236"/>
          </a:xfrm>
          <a:solidFill>
            <a:schemeClr val="tx1">
              <a:lumMod val="85000"/>
              <a:lumOff val="15000"/>
            </a:schemeClr>
          </a:solidFill>
        </p:grpSpPr>
        <p:sp>
          <p:nvSpPr>
            <p:cNvPr id="15" name="Freeform 21"/>
            <p:cNvSpPr>
              <a:spLocks noEditPoints="1"/>
            </p:cNvSpPr>
            <p:nvPr/>
          </p:nvSpPr>
          <p:spPr bwMode="auto">
            <a:xfrm>
              <a:off x="0" y="0"/>
              <a:ext cx="233" cy="236"/>
            </a:xfrm>
            <a:custGeom>
              <a:avLst/>
              <a:gdLst>
                <a:gd name="T0" fmla="*/ 103 w 107"/>
                <a:gd name="T1" fmla="*/ 42 h 108"/>
                <a:gd name="T2" fmla="*/ 93 w 107"/>
                <a:gd name="T3" fmla="*/ 35 h 108"/>
                <a:gd name="T4" fmla="*/ 97 w 107"/>
                <a:gd name="T5" fmla="*/ 22 h 108"/>
                <a:gd name="T6" fmla="*/ 80 w 107"/>
                <a:gd name="T7" fmla="*/ 10 h 108"/>
                <a:gd name="T8" fmla="*/ 68 w 107"/>
                <a:gd name="T9" fmla="*/ 12 h 108"/>
                <a:gd name="T10" fmla="*/ 62 w 107"/>
                <a:gd name="T11" fmla="*/ 1 h 108"/>
                <a:gd name="T12" fmla="*/ 42 w 107"/>
                <a:gd name="T13" fmla="*/ 4 h 108"/>
                <a:gd name="T14" fmla="*/ 34 w 107"/>
                <a:gd name="T15" fmla="*/ 14 h 108"/>
                <a:gd name="T16" fmla="*/ 22 w 107"/>
                <a:gd name="T17" fmla="*/ 11 h 108"/>
                <a:gd name="T18" fmla="*/ 10 w 107"/>
                <a:gd name="T19" fmla="*/ 27 h 108"/>
                <a:gd name="T20" fmla="*/ 12 w 107"/>
                <a:gd name="T21" fmla="*/ 39 h 108"/>
                <a:gd name="T22" fmla="*/ 0 w 107"/>
                <a:gd name="T23" fmla="*/ 46 h 108"/>
                <a:gd name="T24" fmla="*/ 0 w 107"/>
                <a:gd name="T25" fmla="*/ 62 h 108"/>
                <a:gd name="T26" fmla="*/ 12 w 107"/>
                <a:gd name="T27" fmla="*/ 69 h 108"/>
                <a:gd name="T28" fmla="*/ 10 w 107"/>
                <a:gd name="T29" fmla="*/ 81 h 108"/>
                <a:gd name="T30" fmla="*/ 22 w 107"/>
                <a:gd name="T31" fmla="*/ 97 h 108"/>
                <a:gd name="T32" fmla="*/ 34 w 107"/>
                <a:gd name="T33" fmla="*/ 94 h 108"/>
                <a:gd name="T34" fmla="*/ 42 w 107"/>
                <a:gd name="T35" fmla="*/ 104 h 108"/>
                <a:gd name="T36" fmla="*/ 53 w 107"/>
                <a:gd name="T37" fmla="*/ 108 h 108"/>
                <a:gd name="T38" fmla="*/ 65 w 107"/>
                <a:gd name="T39" fmla="*/ 104 h 108"/>
                <a:gd name="T40" fmla="*/ 72 w 107"/>
                <a:gd name="T41" fmla="*/ 94 h 108"/>
                <a:gd name="T42" fmla="*/ 85 w 107"/>
                <a:gd name="T43" fmla="*/ 97 h 108"/>
                <a:gd name="T44" fmla="*/ 97 w 107"/>
                <a:gd name="T45" fmla="*/ 81 h 108"/>
                <a:gd name="T46" fmla="*/ 95 w 107"/>
                <a:gd name="T47" fmla="*/ 69 h 108"/>
                <a:gd name="T48" fmla="*/ 106 w 107"/>
                <a:gd name="T49" fmla="*/ 62 h 108"/>
                <a:gd name="T50" fmla="*/ 106 w 107"/>
                <a:gd name="T51" fmla="*/ 46 h 108"/>
                <a:gd name="T52" fmla="*/ 90 w 107"/>
                <a:gd name="T53" fmla="*/ 61 h 108"/>
                <a:gd name="T54" fmla="*/ 84 w 107"/>
                <a:gd name="T55" fmla="*/ 71 h 108"/>
                <a:gd name="T56" fmla="*/ 88 w 107"/>
                <a:gd name="T57" fmla="*/ 82 h 108"/>
                <a:gd name="T58" fmla="*/ 74 w 107"/>
                <a:gd name="T59" fmla="*/ 84 h 108"/>
                <a:gd name="T60" fmla="*/ 63 w 107"/>
                <a:gd name="T61" fmla="*/ 87 h 108"/>
                <a:gd name="T62" fmla="*/ 57 w 107"/>
                <a:gd name="T63" fmla="*/ 98 h 108"/>
                <a:gd name="T64" fmla="*/ 47 w 107"/>
                <a:gd name="T65" fmla="*/ 90 h 108"/>
                <a:gd name="T66" fmla="*/ 37 w 107"/>
                <a:gd name="T67" fmla="*/ 85 h 108"/>
                <a:gd name="T68" fmla="*/ 25 w 107"/>
                <a:gd name="T69" fmla="*/ 88 h 108"/>
                <a:gd name="T70" fmla="*/ 23 w 107"/>
                <a:gd name="T71" fmla="*/ 75 h 108"/>
                <a:gd name="T72" fmla="*/ 20 w 107"/>
                <a:gd name="T73" fmla="*/ 64 h 108"/>
                <a:gd name="T74" fmla="*/ 9 w 107"/>
                <a:gd name="T75" fmla="*/ 58 h 108"/>
                <a:gd name="T76" fmla="*/ 9 w 107"/>
                <a:gd name="T77" fmla="*/ 50 h 108"/>
                <a:gd name="T78" fmla="*/ 20 w 107"/>
                <a:gd name="T79" fmla="*/ 44 h 108"/>
                <a:gd name="T80" fmla="*/ 23 w 107"/>
                <a:gd name="T81" fmla="*/ 33 h 108"/>
                <a:gd name="T82" fmla="*/ 25 w 107"/>
                <a:gd name="T83" fmla="*/ 20 h 108"/>
                <a:gd name="T84" fmla="*/ 37 w 107"/>
                <a:gd name="T85" fmla="*/ 23 h 108"/>
                <a:gd name="T86" fmla="*/ 47 w 107"/>
                <a:gd name="T87" fmla="*/ 18 h 108"/>
                <a:gd name="T88" fmla="*/ 57 w 107"/>
                <a:gd name="T89" fmla="*/ 10 h 108"/>
                <a:gd name="T90" fmla="*/ 63 w 107"/>
                <a:gd name="T91" fmla="*/ 21 h 108"/>
                <a:gd name="T92" fmla="*/ 74 w 107"/>
                <a:gd name="T93" fmla="*/ 23 h 108"/>
                <a:gd name="T94" fmla="*/ 88 w 107"/>
                <a:gd name="T95" fmla="*/ 26 h 108"/>
                <a:gd name="T96" fmla="*/ 84 w 107"/>
                <a:gd name="T97" fmla="*/ 37 h 108"/>
                <a:gd name="T98" fmla="*/ 90 w 107"/>
                <a:gd name="T99" fmla="*/ 47 h 108"/>
                <a:gd name="T100" fmla="*/ 98 w 107"/>
                <a:gd name="T101"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7" h="108">
                  <a:moveTo>
                    <a:pt x="106" y="46"/>
                  </a:moveTo>
                  <a:cubicBezTo>
                    <a:pt x="106" y="44"/>
                    <a:pt x="105" y="43"/>
                    <a:pt x="103" y="42"/>
                  </a:cubicBezTo>
                  <a:cubicBezTo>
                    <a:pt x="95" y="39"/>
                    <a:pt x="95" y="39"/>
                    <a:pt x="95" y="39"/>
                  </a:cubicBezTo>
                  <a:cubicBezTo>
                    <a:pt x="94" y="38"/>
                    <a:pt x="94" y="36"/>
                    <a:pt x="93" y="35"/>
                  </a:cubicBezTo>
                  <a:cubicBezTo>
                    <a:pt x="97" y="27"/>
                    <a:pt x="97" y="27"/>
                    <a:pt x="97" y="27"/>
                  </a:cubicBezTo>
                  <a:cubicBezTo>
                    <a:pt x="98" y="25"/>
                    <a:pt x="98" y="24"/>
                    <a:pt x="97" y="22"/>
                  </a:cubicBezTo>
                  <a:cubicBezTo>
                    <a:pt x="93" y="18"/>
                    <a:pt x="89" y="14"/>
                    <a:pt x="85" y="11"/>
                  </a:cubicBezTo>
                  <a:cubicBezTo>
                    <a:pt x="84" y="10"/>
                    <a:pt x="82" y="10"/>
                    <a:pt x="80" y="10"/>
                  </a:cubicBezTo>
                  <a:cubicBezTo>
                    <a:pt x="72" y="14"/>
                    <a:pt x="72" y="14"/>
                    <a:pt x="72" y="14"/>
                  </a:cubicBezTo>
                  <a:cubicBezTo>
                    <a:pt x="71" y="14"/>
                    <a:pt x="70" y="13"/>
                    <a:pt x="68" y="12"/>
                  </a:cubicBezTo>
                  <a:cubicBezTo>
                    <a:pt x="65" y="4"/>
                    <a:pt x="65" y="4"/>
                    <a:pt x="65" y="4"/>
                  </a:cubicBezTo>
                  <a:cubicBezTo>
                    <a:pt x="65" y="2"/>
                    <a:pt x="63" y="1"/>
                    <a:pt x="62" y="1"/>
                  </a:cubicBezTo>
                  <a:cubicBezTo>
                    <a:pt x="56" y="0"/>
                    <a:pt x="51" y="0"/>
                    <a:pt x="45" y="1"/>
                  </a:cubicBezTo>
                  <a:cubicBezTo>
                    <a:pt x="44" y="1"/>
                    <a:pt x="42" y="2"/>
                    <a:pt x="42" y="4"/>
                  </a:cubicBezTo>
                  <a:cubicBezTo>
                    <a:pt x="39" y="12"/>
                    <a:pt x="39" y="12"/>
                    <a:pt x="39" y="12"/>
                  </a:cubicBezTo>
                  <a:cubicBezTo>
                    <a:pt x="37" y="13"/>
                    <a:pt x="36" y="14"/>
                    <a:pt x="34" y="14"/>
                  </a:cubicBezTo>
                  <a:cubicBezTo>
                    <a:pt x="26" y="10"/>
                    <a:pt x="26" y="10"/>
                    <a:pt x="26" y="10"/>
                  </a:cubicBezTo>
                  <a:cubicBezTo>
                    <a:pt x="25" y="10"/>
                    <a:pt x="23" y="10"/>
                    <a:pt x="22" y="11"/>
                  </a:cubicBezTo>
                  <a:cubicBezTo>
                    <a:pt x="17" y="14"/>
                    <a:pt x="13" y="18"/>
                    <a:pt x="10" y="22"/>
                  </a:cubicBezTo>
                  <a:cubicBezTo>
                    <a:pt x="9" y="24"/>
                    <a:pt x="9" y="25"/>
                    <a:pt x="10" y="27"/>
                  </a:cubicBezTo>
                  <a:cubicBezTo>
                    <a:pt x="14" y="35"/>
                    <a:pt x="14" y="35"/>
                    <a:pt x="14" y="35"/>
                  </a:cubicBezTo>
                  <a:cubicBezTo>
                    <a:pt x="13" y="36"/>
                    <a:pt x="12" y="38"/>
                    <a:pt x="12" y="39"/>
                  </a:cubicBezTo>
                  <a:cubicBezTo>
                    <a:pt x="3" y="42"/>
                    <a:pt x="3" y="42"/>
                    <a:pt x="3" y="42"/>
                  </a:cubicBezTo>
                  <a:cubicBezTo>
                    <a:pt x="2" y="43"/>
                    <a:pt x="1" y="44"/>
                    <a:pt x="0" y="46"/>
                  </a:cubicBezTo>
                  <a:cubicBezTo>
                    <a:pt x="0" y="49"/>
                    <a:pt x="0" y="51"/>
                    <a:pt x="0" y="54"/>
                  </a:cubicBezTo>
                  <a:cubicBezTo>
                    <a:pt x="0" y="56"/>
                    <a:pt x="0" y="59"/>
                    <a:pt x="0" y="62"/>
                  </a:cubicBezTo>
                  <a:cubicBezTo>
                    <a:pt x="1" y="64"/>
                    <a:pt x="2" y="65"/>
                    <a:pt x="3" y="66"/>
                  </a:cubicBezTo>
                  <a:cubicBezTo>
                    <a:pt x="12" y="69"/>
                    <a:pt x="12" y="69"/>
                    <a:pt x="12" y="69"/>
                  </a:cubicBezTo>
                  <a:cubicBezTo>
                    <a:pt x="12" y="70"/>
                    <a:pt x="13" y="72"/>
                    <a:pt x="14" y="73"/>
                  </a:cubicBezTo>
                  <a:cubicBezTo>
                    <a:pt x="10" y="81"/>
                    <a:pt x="10" y="81"/>
                    <a:pt x="10" y="81"/>
                  </a:cubicBezTo>
                  <a:cubicBezTo>
                    <a:pt x="9" y="82"/>
                    <a:pt x="9" y="84"/>
                    <a:pt x="10" y="86"/>
                  </a:cubicBezTo>
                  <a:cubicBezTo>
                    <a:pt x="13" y="90"/>
                    <a:pt x="17" y="94"/>
                    <a:pt x="22" y="97"/>
                  </a:cubicBezTo>
                  <a:cubicBezTo>
                    <a:pt x="23" y="98"/>
                    <a:pt x="25" y="98"/>
                    <a:pt x="26" y="98"/>
                  </a:cubicBezTo>
                  <a:cubicBezTo>
                    <a:pt x="34" y="94"/>
                    <a:pt x="34" y="94"/>
                    <a:pt x="34" y="94"/>
                  </a:cubicBezTo>
                  <a:cubicBezTo>
                    <a:pt x="36" y="94"/>
                    <a:pt x="37" y="95"/>
                    <a:pt x="39" y="95"/>
                  </a:cubicBezTo>
                  <a:cubicBezTo>
                    <a:pt x="42" y="104"/>
                    <a:pt x="42" y="104"/>
                    <a:pt x="42" y="104"/>
                  </a:cubicBezTo>
                  <a:cubicBezTo>
                    <a:pt x="42" y="106"/>
                    <a:pt x="44" y="107"/>
                    <a:pt x="45" y="107"/>
                  </a:cubicBezTo>
                  <a:cubicBezTo>
                    <a:pt x="48" y="107"/>
                    <a:pt x="51" y="108"/>
                    <a:pt x="53" y="108"/>
                  </a:cubicBezTo>
                  <a:cubicBezTo>
                    <a:pt x="56" y="108"/>
                    <a:pt x="59" y="107"/>
                    <a:pt x="62" y="107"/>
                  </a:cubicBezTo>
                  <a:cubicBezTo>
                    <a:pt x="63" y="107"/>
                    <a:pt x="65" y="106"/>
                    <a:pt x="65" y="104"/>
                  </a:cubicBezTo>
                  <a:cubicBezTo>
                    <a:pt x="68" y="95"/>
                    <a:pt x="68" y="95"/>
                    <a:pt x="68" y="95"/>
                  </a:cubicBezTo>
                  <a:cubicBezTo>
                    <a:pt x="70" y="95"/>
                    <a:pt x="71" y="94"/>
                    <a:pt x="72" y="94"/>
                  </a:cubicBezTo>
                  <a:cubicBezTo>
                    <a:pt x="80" y="98"/>
                    <a:pt x="80" y="98"/>
                    <a:pt x="80" y="98"/>
                  </a:cubicBezTo>
                  <a:cubicBezTo>
                    <a:pt x="82" y="98"/>
                    <a:pt x="84" y="98"/>
                    <a:pt x="85" y="97"/>
                  </a:cubicBezTo>
                  <a:cubicBezTo>
                    <a:pt x="89" y="94"/>
                    <a:pt x="93" y="90"/>
                    <a:pt x="97" y="86"/>
                  </a:cubicBezTo>
                  <a:cubicBezTo>
                    <a:pt x="98" y="84"/>
                    <a:pt x="98" y="82"/>
                    <a:pt x="97" y="81"/>
                  </a:cubicBezTo>
                  <a:cubicBezTo>
                    <a:pt x="93" y="73"/>
                    <a:pt x="93" y="73"/>
                    <a:pt x="93" y="73"/>
                  </a:cubicBezTo>
                  <a:cubicBezTo>
                    <a:pt x="94" y="72"/>
                    <a:pt x="94" y="70"/>
                    <a:pt x="95" y="69"/>
                  </a:cubicBezTo>
                  <a:cubicBezTo>
                    <a:pt x="103" y="66"/>
                    <a:pt x="103" y="66"/>
                    <a:pt x="103" y="66"/>
                  </a:cubicBezTo>
                  <a:cubicBezTo>
                    <a:pt x="105" y="65"/>
                    <a:pt x="106" y="64"/>
                    <a:pt x="106" y="62"/>
                  </a:cubicBezTo>
                  <a:cubicBezTo>
                    <a:pt x="107" y="59"/>
                    <a:pt x="107" y="56"/>
                    <a:pt x="107" y="54"/>
                  </a:cubicBezTo>
                  <a:cubicBezTo>
                    <a:pt x="107" y="51"/>
                    <a:pt x="107" y="49"/>
                    <a:pt x="106" y="46"/>
                  </a:cubicBezTo>
                  <a:close/>
                  <a:moveTo>
                    <a:pt x="98" y="58"/>
                  </a:moveTo>
                  <a:cubicBezTo>
                    <a:pt x="90" y="61"/>
                    <a:pt x="90" y="61"/>
                    <a:pt x="90" y="61"/>
                  </a:cubicBezTo>
                  <a:cubicBezTo>
                    <a:pt x="88" y="61"/>
                    <a:pt x="87" y="62"/>
                    <a:pt x="87" y="64"/>
                  </a:cubicBezTo>
                  <a:cubicBezTo>
                    <a:pt x="86" y="66"/>
                    <a:pt x="85" y="69"/>
                    <a:pt x="84" y="71"/>
                  </a:cubicBezTo>
                  <a:cubicBezTo>
                    <a:pt x="83" y="72"/>
                    <a:pt x="83" y="73"/>
                    <a:pt x="84" y="75"/>
                  </a:cubicBezTo>
                  <a:cubicBezTo>
                    <a:pt x="88" y="82"/>
                    <a:pt x="88" y="82"/>
                    <a:pt x="88" y="82"/>
                  </a:cubicBezTo>
                  <a:cubicBezTo>
                    <a:pt x="86" y="84"/>
                    <a:pt x="84" y="86"/>
                    <a:pt x="82" y="88"/>
                  </a:cubicBezTo>
                  <a:cubicBezTo>
                    <a:pt x="74" y="84"/>
                    <a:pt x="74" y="84"/>
                    <a:pt x="74" y="84"/>
                  </a:cubicBezTo>
                  <a:cubicBezTo>
                    <a:pt x="73" y="84"/>
                    <a:pt x="71" y="84"/>
                    <a:pt x="70" y="85"/>
                  </a:cubicBezTo>
                  <a:cubicBezTo>
                    <a:pt x="68" y="86"/>
                    <a:pt x="66" y="87"/>
                    <a:pt x="63" y="87"/>
                  </a:cubicBezTo>
                  <a:cubicBezTo>
                    <a:pt x="62" y="88"/>
                    <a:pt x="61" y="89"/>
                    <a:pt x="60" y="90"/>
                  </a:cubicBezTo>
                  <a:cubicBezTo>
                    <a:pt x="57" y="98"/>
                    <a:pt x="57" y="98"/>
                    <a:pt x="57" y="98"/>
                  </a:cubicBezTo>
                  <a:cubicBezTo>
                    <a:pt x="55" y="98"/>
                    <a:pt x="52" y="98"/>
                    <a:pt x="49" y="98"/>
                  </a:cubicBezTo>
                  <a:cubicBezTo>
                    <a:pt x="47" y="90"/>
                    <a:pt x="47" y="90"/>
                    <a:pt x="47" y="90"/>
                  </a:cubicBezTo>
                  <a:cubicBezTo>
                    <a:pt x="46" y="89"/>
                    <a:pt x="45" y="88"/>
                    <a:pt x="43" y="87"/>
                  </a:cubicBezTo>
                  <a:cubicBezTo>
                    <a:pt x="41" y="87"/>
                    <a:pt x="39" y="86"/>
                    <a:pt x="37" y="85"/>
                  </a:cubicBezTo>
                  <a:cubicBezTo>
                    <a:pt x="35" y="84"/>
                    <a:pt x="34" y="84"/>
                    <a:pt x="33" y="84"/>
                  </a:cubicBezTo>
                  <a:cubicBezTo>
                    <a:pt x="25" y="88"/>
                    <a:pt x="25" y="88"/>
                    <a:pt x="25" y="88"/>
                  </a:cubicBezTo>
                  <a:cubicBezTo>
                    <a:pt x="23" y="86"/>
                    <a:pt x="21" y="84"/>
                    <a:pt x="19" y="82"/>
                  </a:cubicBezTo>
                  <a:cubicBezTo>
                    <a:pt x="23" y="75"/>
                    <a:pt x="23" y="75"/>
                    <a:pt x="23" y="75"/>
                  </a:cubicBezTo>
                  <a:cubicBezTo>
                    <a:pt x="23" y="73"/>
                    <a:pt x="23" y="72"/>
                    <a:pt x="23" y="71"/>
                  </a:cubicBezTo>
                  <a:cubicBezTo>
                    <a:pt x="22" y="69"/>
                    <a:pt x="21" y="66"/>
                    <a:pt x="20" y="64"/>
                  </a:cubicBezTo>
                  <a:cubicBezTo>
                    <a:pt x="20" y="62"/>
                    <a:pt x="18" y="61"/>
                    <a:pt x="17" y="61"/>
                  </a:cubicBezTo>
                  <a:cubicBezTo>
                    <a:pt x="9" y="58"/>
                    <a:pt x="9" y="58"/>
                    <a:pt x="9" y="58"/>
                  </a:cubicBezTo>
                  <a:cubicBezTo>
                    <a:pt x="9" y="57"/>
                    <a:pt x="9" y="55"/>
                    <a:pt x="9" y="54"/>
                  </a:cubicBezTo>
                  <a:cubicBezTo>
                    <a:pt x="9" y="53"/>
                    <a:pt x="9" y="51"/>
                    <a:pt x="9" y="50"/>
                  </a:cubicBezTo>
                  <a:cubicBezTo>
                    <a:pt x="17" y="47"/>
                    <a:pt x="17" y="47"/>
                    <a:pt x="17" y="47"/>
                  </a:cubicBezTo>
                  <a:cubicBezTo>
                    <a:pt x="18" y="47"/>
                    <a:pt x="20" y="45"/>
                    <a:pt x="20" y="44"/>
                  </a:cubicBezTo>
                  <a:cubicBezTo>
                    <a:pt x="21" y="42"/>
                    <a:pt x="22" y="39"/>
                    <a:pt x="23" y="37"/>
                  </a:cubicBezTo>
                  <a:cubicBezTo>
                    <a:pt x="23" y="36"/>
                    <a:pt x="23" y="34"/>
                    <a:pt x="23" y="33"/>
                  </a:cubicBezTo>
                  <a:cubicBezTo>
                    <a:pt x="19" y="26"/>
                    <a:pt x="19" y="26"/>
                    <a:pt x="19" y="26"/>
                  </a:cubicBezTo>
                  <a:cubicBezTo>
                    <a:pt x="21" y="23"/>
                    <a:pt x="23" y="22"/>
                    <a:pt x="25" y="20"/>
                  </a:cubicBezTo>
                  <a:cubicBezTo>
                    <a:pt x="33" y="23"/>
                    <a:pt x="33" y="23"/>
                    <a:pt x="33" y="23"/>
                  </a:cubicBezTo>
                  <a:cubicBezTo>
                    <a:pt x="34" y="24"/>
                    <a:pt x="35" y="24"/>
                    <a:pt x="37" y="23"/>
                  </a:cubicBezTo>
                  <a:cubicBezTo>
                    <a:pt x="39" y="22"/>
                    <a:pt x="41" y="21"/>
                    <a:pt x="43" y="21"/>
                  </a:cubicBezTo>
                  <a:cubicBezTo>
                    <a:pt x="45" y="20"/>
                    <a:pt x="46" y="19"/>
                    <a:pt x="47" y="18"/>
                  </a:cubicBezTo>
                  <a:cubicBezTo>
                    <a:pt x="49" y="10"/>
                    <a:pt x="49" y="10"/>
                    <a:pt x="49" y="10"/>
                  </a:cubicBezTo>
                  <a:cubicBezTo>
                    <a:pt x="52" y="9"/>
                    <a:pt x="55" y="9"/>
                    <a:pt x="57" y="10"/>
                  </a:cubicBezTo>
                  <a:cubicBezTo>
                    <a:pt x="60" y="18"/>
                    <a:pt x="60" y="18"/>
                    <a:pt x="60" y="18"/>
                  </a:cubicBezTo>
                  <a:cubicBezTo>
                    <a:pt x="61" y="19"/>
                    <a:pt x="62" y="20"/>
                    <a:pt x="63" y="21"/>
                  </a:cubicBezTo>
                  <a:cubicBezTo>
                    <a:pt x="66" y="21"/>
                    <a:pt x="68" y="22"/>
                    <a:pt x="70" y="23"/>
                  </a:cubicBezTo>
                  <a:cubicBezTo>
                    <a:pt x="71" y="24"/>
                    <a:pt x="73" y="24"/>
                    <a:pt x="74" y="23"/>
                  </a:cubicBezTo>
                  <a:cubicBezTo>
                    <a:pt x="82" y="20"/>
                    <a:pt x="82" y="20"/>
                    <a:pt x="82" y="20"/>
                  </a:cubicBezTo>
                  <a:cubicBezTo>
                    <a:pt x="84" y="22"/>
                    <a:pt x="86" y="23"/>
                    <a:pt x="88" y="26"/>
                  </a:cubicBezTo>
                  <a:cubicBezTo>
                    <a:pt x="84" y="33"/>
                    <a:pt x="84" y="33"/>
                    <a:pt x="84" y="33"/>
                  </a:cubicBezTo>
                  <a:cubicBezTo>
                    <a:pt x="83" y="34"/>
                    <a:pt x="83" y="36"/>
                    <a:pt x="84" y="37"/>
                  </a:cubicBezTo>
                  <a:cubicBezTo>
                    <a:pt x="85" y="39"/>
                    <a:pt x="86" y="42"/>
                    <a:pt x="87" y="44"/>
                  </a:cubicBezTo>
                  <a:cubicBezTo>
                    <a:pt x="87" y="45"/>
                    <a:pt x="88" y="47"/>
                    <a:pt x="90" y="47"/>
                  </a:cubicBezTo>
                  <a:cubicBezTo>
                    <a:pt x="98" y="50"/>
                    <a:pt x="98" y="50"/>
                    <a:pt x="98" y="50"/>
                  </a:cubicBezTo>
                  <a:cubicBezTo>
                    <a:pt x="98" y="51"/>
                    <a:pt x="98" y="53"/>
                    <a:pt x="98" y="54"/>
                  </a:cubicBezTo>
                  <a:cubicBezTo>
                    <a:pt x="98" y="55"/>
                    <a:pt x="98" y="57"/>
                    <a:pt x="9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16" name="Freeform 22"/>
            <p:cNvSpPr>
              <a:spLocks noEditPoints="1"/>
            </p:cNvSpPr>
            <p:nvPr/>
          </p:nvSpPr>
          <p:spPr bwMode="auto">
            <a:xfrm>
              <a:off x="70" y="70"/>
              <a:ext cx="93" cy="92"/>
            </a:xfrm>
            <a:custGeom>
              <a:avLst/>
              <a:gdLst>
                <a:gd name="T0" fmla="*/ 21 w 43"/>
                <a:gd name="T1" fmla="*/ 0 h 42"/>
                <a:gd name="T2" fmla="*/ 0 w 43"/>
                <a:gd name="T3" fmla="*/ 21 h 42"/>
                <a:gd name="T4" fmla="*/ 21 w 43"/>
                <a:gd name="T5" fmla="*/ 42 h 42"/>
                <a:gd name="T6" fmla="*/ 43 w 43"/>
                <a:gd name="T7" fmla="*/ 21 h 42"/>
                <a:gd name="T8" fmla="*/ 21 w 43"/>
                <a:gd name="T9" fmla="*/ 0 h 42"/>
                <a:gd name="T10" fmla="*/ 21 w 43"/>
                <a:gd name="T11" fmla="*/ 33 h 42"/>
                <a:gd name="T12" fmla="*/ 9 w 43"/>
                <a:gd name="T13" fmla="*/ 21 h 42"/>
                <a:gd name="T14" fmla="*/ 21 w 43"/>
                <a:gd name="T15" fmla="*/ 9 h 42"/>
                <a:gd name="T16" fmla="*/ 33 w 43"/>
                <a:gd name="T17" fmla="*/ 21 h 42"/>
                <a:gd name="T18" fmla="*/ 21 w 43"/>
                <a:gd name="T19"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2">
                  <a:moveTo>
                    <a:pt x="21" y="0"/>
                  </a:moveTo>
                  <a:cubicBezTo>
                    <a:pt x="10" y="0"/>
                    <a:pt x="0" y="9"/>
                    <a:pt x="0" y="21"/>
                  </a:cubicBezTo>
                  <a:cubicBezTo>
                    <a:pt x="0" y="33"/>
                    <a:pt x="10" y="42"/>
                    <a:pt x="21" y="42"/>
                  </a:cubicBezTo>
                  <a:cubicBezTo>
                    <a:pt x="33" y="42"/>
                    <a:pt x="43" y="33"/>
                    <a:pt x="43" y="21"/>
                  </a:cubicBezTo>
                  <a:cubicBezTo>
                    <a:pt x="43" y="9"/>
                    <a:pt x="33" y="0"/>
                    <a:pt x="21" y="0"/>
                  </a:cubicBezTo>
                  <a:close/>
                  <a:moveTo>
                    <a:pt x="21" y="33"/>
                  </a:moveTo>
                  <a:cubicBezTo>
                    <a:pt x="15" y="33"/>
                    <a:pt x="9" y="28"/>
                    <a:pt x="9" y="21"/>
                  </a:cubicBezTo>
                  <a:cubicBezTo>
                    <a:pt x="9" y="14"/>
                    <a:pt x="15" y="9"/>
                    <a:pt x="21" y="9"/>
                  </a:cubicBezTo>
                  <a:cubicBezTo>
                    <a:pt x="28" y="9"/>
                    <a:pt x="33" y="14"/>
                    <a:pt x="33" y="21"/>
                  </a:cubicBezTo>
                  <a:cubicBezTo>
                    <a:pt x="33" y="28"/>
                    <a:pt x="28" y="33"/>
                    <a:pt x="21"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grpSp>
      <p:grpSp>
        <p:nvGrpSpPr>
          <p:cNvPr id="17" name="Group 23"/>
          <p:cNvGrpSpPr/>
          <p:nvPr/>
        </p:nvGrpSpPr>
        <p:grpSpPr bwMode="auto">
          <a:xfrm>
            <a:off x="5850467" y="3513916"/>
            <a:ext cx="491067" cy="499688"/>
            <a:chOff x="0" y="0"/>
            <a:chExt cx="232" cy="236"/>
          </a:xfrm>
          <a:solidFill>
            <a:schemeClr val="accent3"/>
          </a:solidFill>
        </p:grpSpPr>
        <p:sp>
          <p:nvSpPr>
            <p:cNvPr id="18" name="Freeform 24"/>
            <p:cNvSpPr/>
            <p:nvPr/>
          </p:nvSpPr>
          <p:spPr bwMode="auto">
            <a:xfrm>
              <a:off x="0" y="0"/>
              <a:ext cx="232" cy="168"/>
            </a:xfrm>
            <a:custGeom>
              <a:avLst/>
              <a:gdLst>
                <a:gd name="T0" fmla="*/ 82 w 106"/>
                <a:gd name="T1" fmla="*/ 28 h 77"/>
                <a:gd name="T2" fmla="*/ 77 w 106"/>
                <a:gd name="T3" fmla="*/ 29 h 77"/>
                <a:gd name="T4" fmla="*/ 77 w 106"/>
                <a:gd name="T5" fmla="*/ 27 h 77"/>
                <a:gd name="T6" fmla="*/ 50 w 106"/>
                <a:gd name="T7" fmla="*/ 0 h 77"/>
                <a:gd name="T8" fmla="*/ 25 w 106"/>
                <a:gd name="T9" fmla="*/ 22 h 77"/>
                <a:gd name="T10" fmla="*/ 17 w 106"/>
                <a:gd name="T11" fmla="*/ 23 h 77"/>
                <a:gd name="T12" fmla="*/ 17 w 106"/>
                <a:gd name="T13" fmla="*/ 23 h 77"/>
                <a:gd name="T14" fmla="*/ 6 w 106"/>
                <a:gd name="T15" fmla="*/ 39 h 77"/>
                <a:gd name="T16" fmla="*/ 8 w 106"/>
                <a:gd name="T17" fmla="*/ 46 h 77"/>
                <a:gd name="T18" fmla="*/ 0 w 106"/>
                <a:gd name="T19" fmla="*/ 60 h 77"/>
                <a:gd name="T20" fmla="*/ 17 w 106"/>
                <a:gd name="T21" fmla="*/ 77 h 77"/>
                <a:gd name="T22" fmla="*/ 35 w 106"/>
                <a:gd name="T23" fmla="*/ 77 h 77"/>
                <a:gd name="T24" fmla="*/ 39 w 106"/>
                <a:gd name="T25" fmla="*/ 73 h 77"/>
                <a:gd name="T26" fmla="*/ 35 w 106"/>
                <a:gd name="T27" fmla="*/ 68 h 77"/>
                <a:gd name="T28" fmla="*/ 17 w 106"/>
                <a:gd name="T29" fmla="*/ 68 h 77"/>
                <a:gd name="T30" fmla="*/ 9 w 106"/>
                <a:gd name="T31" fmla="*/ 60 h 77"/>
                <a:gd name="T32" fmla="*/ 16 w 106"/>
                <a:gd name="T33" fmla="*/ 53 h 77"/>
                <a:gd name="T34" fmla="*/ 20 w 106"/>
                <a:gd name="T35" fmla="*/ 50 h 77"/>
                <a:gd name="T36" fmla="*/ 18 w 106"/>
                <a:gd name="T37" fmla="*/ 45 h 77"/>
                <a:gd name="T38" fmla="*/ 15 w 106"/>
                <a:gd name="T39" fmla="*/ 39 h 77"/>
                <a:gd name="T40" fmla="*/ 20 w 106"/>
                <a:gd name="T41" fmla="*/ 32 h 77"/>
                <a:gd name="T42" fmla="*/ 20 w 106"/>
                <a:gd name="T43" fmla="*/ 32 h 77"/>
                <a:gd name="T44" fmla="*/ 27 w 106"/>
                <a:gd name="T45" fmla="*/ 32 h 77"/>
                <a:gd name="T46" fmla="*/ 31 w 106"/>
                <a:gd name="T47" fmla="*/ 32 h 77"/>
                <a:gd name="T48" fmla="*/ 34 w 106"/>
                <a:gd name="T49" fmla="*/ 28 h 77"/>
                <a:gd name="T50" fmla="*/ 33 w 106"/>
                <a:gd name="T51" fmla="*/ 27 h 77"/>
                <a:gd name="T52" fmla="*/ 33 w 106"/>
                <a:gd name="T53" fmla="*/ 27 h 77"/>
                <a:gd name="T54" fmla="*/ 50 w 106"/>
                <a:gd name="T55" fmla="*/ 9 h 77"/>
                <a:gd name="T56" fmla="*/ 67 w 106"/>
                <a:gd name="T57" fmla="*/ 27 h 77"/>
                <a:gd name="T58" fmla="*/ 65 w 106"/>
                <a:gd name="T59" fmla="*/ 35 h 77"/>
                <a:gd name="T60" fmla="*/ 66 w 106"/>
                <a:gd name="T61" fmla="*/ 41 h 77"/>
                <a:gd name="T62" fmla="*/ 72 w 106"/>
                <a:gd name="T63" fmla="*/ 41 h 77"/>
                <a:gd name="T64" fmla="*/ 82 w 106"/>
                <a:gd name="T65" fmla="*/ 38 h 77"/>
                <a:gd name="T66" fmla="*/ 97 w 106"/>
                <a:gd name="T67" fmla="*/ 53 h 77"/>
                <a:gd name="T68" fmla="*/ 82 w 106"/>
                <a:gd name="T69" fmla="*/ 68 h 77"/>
                <a:gd name="T70" fmla="*/ 71 w 106"/>
                <a:gd name="T71" fmla="*/ 68 h 77"/>
                <a:gd name="T72" fmla="*/ 67 w 106"/>
                <a:gd name="T73" fmla="*/ 73 h 77"/>
                <a:gd name="T74" fmla="*/ 71 w 106"/>
                <a:gd name="T75" fmla="*/ 77 h 77"/>
                <a:gd name="T76" fmla="*/ 82 w 106"/>
                <a:gd name="T77" fmla="*/ 77 h 77"/>
                <a:gd name="T78" fmla="*/ 106 w 106"/>
                <a:gd name="T79" fmla="*/ 53 h 77"/>
                <a:gd name="T80" fmla="*/ 82 w 106"/>
                <a:gd name="T81" fmla="*/ 2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6" h="77">
                  <a:moveTo>
                    <a:pt x="82" y="28"/>
                  </a:moveTo>
                  <a:cubicBezTo>
                    <a:pt x="80" y="28"/>
                    <a:pt x="78" y="29"/>
                    <a:pt x="77" y="29"/>
                  </a:cubicBezTo>
                  <a:cubicBezTo>
                    <a:pt x="77" y="28"/>
                    <a:pt x="77" y="27"/>
                    <a:pt x="77" y="27"/>
                  </a:cubicBezTo>
                  <a:cubicBezTo>
                    <a:pt x="77" y="12"/>
                    <a:pt x="65" y="0"/>
                    <a:pt x="50" y="0"/>
                  </a:cubicBezTo>
                  <a:cubicBezTo>
                    <a:pt x="37" y="0"/>
                    <a:pt x="27" y="10"/>
                    <a:pt x="25" y="22"/>
                  </a:cubicBezTo>
                  <a:cubicBezTo>
                    <a:pt x="22" y="22"/>
                    <a:pt x="19" y="22"/>
                    <a:pt x="17" y="23"/>
                  </a:cubicBezTo>
                  <a:cubicBezTo>
                    <a:pt x="17" y="23"/>
                    <a:pt x="17" y="23"/>
                    <a:pt x="17" y="23"/>
                  </a:cubicBezTo>
                  <a:cubicBezTo>
                    <a:pt x="10" y="26"/>
                    <a:pt x="6" y="32"/>
                    <a:pt x="6" y="39"/>
                  </a:cubicBezTo>
                  <a:cubicBezTo>
                    <a:pt x="6" y="41"/>
                    <a:pt x="7" y="44"/>
                    <a:pt x="8" y="46"/>
                  </a:cubicBezTo>
                  <a:cubicBezTo>
                    <a:pt x="3" y="49"/>
                    <a:pt x="0" y="55"/>
                    <a:pt x="0" y="60"/>
                  </a:cubicBezTo>
                  <a:cubicBezTo>
                    <a:pt x="0" y="70"/>
                    <a:pt x="8" y="77"/>
                    <a:pt x="17" y="77"/>
                  </a:cubicBezTo>
                  <a:cubicBezTo>
                    <a:pt x="35" y="77"/>
                    <a:pt x="35" y="77"/>
                    <a:pt x="35" y="77"/>
                  </a:cubicBezTo>
                  <a:cubicBezTo>
                    <a:pt x="37" y="77"/>
                    <a:pt x="39" y="75"/>
                    <a:pt x="39" y="73"/>
                  </a:cubicBezTo>
                  <a:cubicBezTo>
                    <a:pt x="39" y="70"/>
                    <a:pt x="37" y="68"/>
                    <a:pt x="35" y="68"/>
                  </a:cubicBezTo>
                  <a:cubicBezTo>
                    <a:pt x="17" y="68"/>
                    <a:pt x="17" y="68"/>
                    <a:pt x="17" y="68"/>
                  </a:cubicBezTo>
                  <a:cubicBezTo>
                    <a:pt x="13" y="68"/>
                    <a:pt x="9" y="65"/>
                    <a:pt x="9" y="60"/>
                  </a:cubicBezTo>
                  <a:cubicBezTo>
                    <a:pt x="9" y="57"/>
                    <a:pt x="12" y="53"/>
                    <a:pt x="16" y="53"/>
                  </a:cubicBezTo>
                  <a:cubicBezTo>
                    <a:pt x="18" y="53"/>
                    <a:pt x="19" y="51"/>
                    <a:pt x="20" y="50"/>
                  </a:cubicBezTo>
                  <a:cubicBezTo>
                    <a:pt x="20" y="48"/>
                    <a:pt x="20" y="46"/>
                    <a:pt x="18" y="45"/>
                  </a:cubicBezTo>
                  <a:cubicBezTo>
                    <a:pt x="16" y="43"/>
                    <a:pt x="15" y="41"/>
                    <a:pt x="15" y="39"/>
                  </a:cubicBezTo>
                  <a:cubicBezTo>
                    <a:pt x="15" y="36"/>
                    <a:pt x="17" y="33"/>
                    <a:pt x="20" y="32"/>
                  </a:cubicBezTo>
                  <a:cubicBezTo>
                    <a:pt x="20" y="32"/>
                    <a:pt x="20" y="32"/>
                    <a:pt x="20" y="32"/>
                  </a:cubicBezTo>
                  <a:cubicBezTo>
                    <a:pt x="22" y="31"/>
                    <a:pt x="25" y="31"/>
                    <a:pt x="27" y="32"/>
                  </a:cubicBezTo>
                  <a:cubicBezTo>
                    <a:pt x="28" y="33"/>
                    <a:pt x="30" y="33"/>
                    <a:pt x="31" y="32"/>
                  </a:cubicBezTo>
                  <a:cubicBezTo>
                    <a:pt x="33" y="31"/>
                    <a:pt x="34" y="30"/>
                    <a:pt x="34" y="28"/>
                  </a:cubicBezTo>
                  <a:cubicBezTo>
                    <a:pt x="33" y="28"/>
                    <a:pt x="33" y="27"/>
                    <a:pt x="33" y="27"/>
                  </a:cubicBezTo>
                  <a:cubicBezTo>
                    <a:pt x="33" y="27"/>
                    <a:pt x="33" y="27"/>
                    <a:pt x="33" y="27"/>
                  </a:cubicBezTo>
                  <a:cubicBezTo>
                    <a:pt x="33" y="17"/>
                    <a:pt x="41" y="9"/>
                    <a:pt x="50" y="9"/>
                  </a:cubicBezTo>
                  <a:cubicBezTo>
                    <a:pt x="60" y="9"/>
                    <a:pt x="67" y="17"/>
                    <a:pt x="67" y="27"/>
                  </a:cubicBezTo>
                  <a:cubicBezTo>
                    <a:pt x="67" y="30"/>
                    <a:pt x="67" y="33"/>
                    <a:pt x="65" y="35"/>
                  </a:cubicBezTo>
                  <a:cubicBezTo>
                    <a:pt x="64" y="37"/>
                    <a:pt x="64" y="40"/>
                    <a:pt x="66" y="41"/>
                  </a:cubicBezTo>
                  <a:cubicBezTo>
                    <a:pt x="68" y="43"/>
                    <a:pt x="70" y="43"/>
                    <a:pt x="72" y="41"/>
                  </a:cubicBezTo>
                  <a:cubicBezTo>
                    <a:pt x="74" y="40"/>
                    <a:pt x="77" y="38"/>
                    <a:pt x="82" y="38"/>
                  </a:cubicBezTo>
                  <a:cubicBezTo>
                    <a:pt x="90" y="38"/>
                    <a:pt x="97" y="44"/>
                    <a:pt x="97" y="53"/>
                  </a:cubicBezTo>
                  <a:cubicBezTo>
                    <a:pt x="97" y="61"/>
                    <a:pt x="90" y="68"/>
                    <a:pt x="82" y="68"/>
                  </a:cubicBezTo>
                  <a:cubicBezTo>
                    <a:pt x="71" y="68"/>
                    <a:pt x="71" y="68"/>
                    <a:pt x="71" y="68"/>
                  </a:cubicBezTo>
                  <a:cubicBezTo>
                    <a:pt x="69" y="68"/>
                    <a:pt x="67" y="70"/>
                    <a:pt x="67" y="73"/>
                  </a:cubicBezTo>
                  <a:cubicBezTo>
                    <a:pt x="67" y="75"/>
                    <a:pt x="69" y="77"/>
                    <a:pt x="71" y="77"/>
                  </a:cubicBezTo>
                  <a:cubicBezTo>
                    <a:pt x="82" y="77"/>
                    <a:pt x="82" y="77"/>
                    <a:pt x="82" y="77"/>
                  </a:cubicBezTo>
                  <a:cubicBezTo>
                    <a:pt x="95" y="77"/>
                    <a:pt x="106" y="66"/>
                    <a:pt x="106" y="53"/>
                  </a:cubicBezTo>
                  <a:cubicBezTo>
                    <a:pt x="106" y="39"/>
                    <a:pt x="95" y="28"/>
                    <a:pt x="8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19" name="Freeform 25"/>
            <p:cNvSpPr/>
            <p:nvPr/>
          </p:nvSpPr>
          <p:spPr bwMode="auto">
            <a:xfrm>
              <a:off x="70" y="94"/>
              <a:ext cx="92" cy="142"/>
            </a:xfrm>
            <a:custGeom>
              <a:avLst/>
              <a:gdLst>
                <a:gd name="T0" fmla="*/ 33 w 42"/>
                <a:gd name="T1" fmla="*/ 41 h 65"/>
                <a:gd name="T2" fmla="*/ 26 w 42"/>
                <a:gd name="T3" fmla="*/ 49 h 65"/>
                <a:gd name="T4" fmla="*/ 26 w 42"/>
                <a:gd name="T5" fmla="*/ 5 h 65"/>
                <a:gd name="T6" fmla="*/ 21 w 42"/>
                <a:gd name="T7" fmla="*/ 0 h 65"/>
                <a:gd name="T8" fmla="*/ 16 w 42"/>
                <a:gd name="T9" fmla="*/ 5 h 65"/>
                <a:gd name="T10" fmla="*/ 16 w 42"/>
                <a:gd name="T11" fmla="*/ 49 h 65"/>
                <a:gd name="T12" fmla="*/ 9 w 42"/>
                <a:gd name="T13" fmla="*/ 41 h 65"/>
                <a:gd name="T14" fmla="*/ 2 w 42"/>
                <a:gd name="T15" fmla="*/ 41 h 65"/>
                <a:gd name="T16" fmla="*/ 2 w 42"/>
                <a:gd name="T17" fmla="*/ 48 h 65"/>
                <a:gd name="T18" fmla="*/ 18 w 42"/>
                <a:gd name="T19" fmla="*/ 63 h 65"/>
                <a:gd name="T20" fmla="*/ 21 w 42"/>
                <a:gd name="T21" fmla="*/ 65 h 65"/>
                <a:gd name="T22" fmla="*/ 24 w 42"/>
                <a:gd name="T23" fmla="*/ 63 h 65"/>
                <a:gd name="T24" fmla="*/ 40 w 42"/>
                <a:gd name="T25" fmla="*/ 48 h 65"/>
                <a:gd name="T26" fmla="*/ 40 w 42"/>
                <a:gd name="T27" fmla="*/ 41 h 65"/>
                <a:gd name="T28" fmla="*/ 33 w 42"/>
                <a:gd name="T29" fmla="*/ 4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65">
                  <a:moveTo>
                    <a:pt x="33" y="41"/>
                  </a:moveTo>
                  <a:cubicBezTo>
                    <a:pt x="26" y="49"/>
                    <a:pt x="26" y="49"/>
                    <a:pt x="26" y="49"/>
                  </a:cubicBezTo>
                  <a:cubicBezTo>
                    <a:pt x="26" y="5"/>
                    <a:pt x="26" y="5"/>
                    <a:pt x="26" y="5"/>
                  </a:cubicBezTo>
                  <a:cubicBezTo>
                    <a:pt x="26" y="3"/>
                    <a:pt x="24" y="0"/>
                    <a:pt x="21" y="0"/>
                  </a:cubicBezTo>
                  <a:cubicBezTo>
                    <a:pt x="18" y="0"/>
                    <a:pt x="16" y="3"/>
                    <a:pt x="16" y="5"/>
                  </a:cubicBezTo>
                  <a:cubicBezTo>
                    <a:pt x="16" y="49"/>
                    <a:pt x="16" y="49"/>
                    <a:pt x="16" y="49"/>
                  </a:cubicBezTo>
                  <a:cubicBezTo>
                    <a:pt x="9" y="41"/>
                    <a:pt x="9" y="41"/>
                    <a:pt x="9" y="41"/>
                  </a:cubicBezTo>
                  <a:cubicBezTo>
                    <a:pt x="7" y="39"/>
                    <a:pt x="4" y="39"/>
                    <a:pt x="2" y="41"/>
                  </a:cubicBezTo>
                  <a:cubicBezTo>
                    <a:pt x="0" y="43"/>
                    <a:pt x="0" y="46"/>
                    <a:pt x="2" y="48"/>
                  </a:cubicBezTo>
                  <a:cubicBezTo>
                    <a:pt x="18" y="63"/>
                    <a:pt x="18" y="63"/>
                    <a:pt x="18" y="63"/>
                  </a:cubicBezTo>
                  <a:cubicBezTo>
                    <a:pt x="19" y="64"/>
                    <a:pt x="20" y="65"/>
                    <a:pt x="21" y="65"/>
                  </a:cubicBezTo>
                  <a:cubicBezTo>
                    <a:pt x="22" y="65"/>
                    <a:pt x="23" y="64"/>
                    <a:pt x="24" y="63"/>
                  </a:cubicBezTo>
                  <a:cubicBezTo>
                    <a:pt x="40" y="48"/>
                    <a:pt x="40" y="48"/>
                    <a:pt x="40" y="48"/>
                  </a:cubicBezTo>
                  <a:cubicBezTo>
                    <a:pt x="42" y="46"/>
                    <a:pt x="42" y="43"/>
                    <a:pt x="40" y="41"/>
                  </a:cubicBezTo>
                  <a:cubicBezTo>
                    <a:pt x="38" y="39"/>
                    <a:pt x="35" y="39"/>
                    <a:pt x="33"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grpSp>
      <p:grpSp>
        <p:nvGrpSpPr>
          <p:cNvPr id="20" name="Group 26"/>
          <p:cNvGrpSpPr/>
          <p:nvPr/>
        </p:nvGrpSpPr>
        <p:grpSpPr bwMode="auto">
          <a:xfrm>
            <a:off x="4159251" y="3552028"/>
            <a:ext cx="497416" cy="423464"/>
            <a:chOff x="0" y="0"/>
            <a:chExt cx="235" cy="200"/>
          </a:xfrm>
          <a:solidFill>
            <a:srgbClr val="255D93"/>
          </a:solidFill>
        </p:grpSpPr>
        <p:sp>
          <p:nvSpPr>
            <p:cNvPr id="21" name="Freeform 27"/>
            <p:cNvSpPr>
              <a:spLocks noEditPoints="1"/>
            </p:cNvSpPr>
            <p:nvPr/>
          </p:nvSpPr>
          <p:spPr bwMode="auto">
            <a:xfrm>
              <a:off x="0" y="0"/>
              <a:ext cx="235" cy="200"/>
            </a:xfrm>
            <a:custGeom>
              <a:avLst/>
              <a:gdLst>
                <a:gd name="T0" fmla="*/ 94 w 108"/>
                <a:gd name="T1" fmla="*/ 15 h 92"/>
                <a:gd name="T2" fmla="*/ 77 w 108"/>
                <a:gd name="T3" fmla="*/ 15 h 92"/>
                <a:gd name="T4" fmla="*/ 77 w 108"/>
                <a:gd name="T5" fmla="*/ 14 h 92"/>
                <a:gd name="T6" fmla="*/ 77 w 108"/>
                <a:gd name="T7" fmla="*/ 11 h 92"/>
                <a:gd name="T8" fmla="*/ 66 w 108"/>
                <a:gd name="T9" fmla="*/ 0 h 92"/>
                <a:gd name="T10" fmla="*/ 54 w 108"/>
                <a:gd name="T11" fmla="*/ 0 h 92"/>
                <a:gd name="T12" fmla="*/ 43 w 108"/>
                <a:gd name="T13" fmla="*/ 11 h 92"/>
                <a:gd name="T14" fmla="*/ 43 w 108"/>
                <a:gd name="T15" fmla="*/ 15 h 92"/>
                <a:gd name="T16" fmla="*/ 14 w 108"/>
                <a:gd name="T17" fmla="*/ 15 h 92"/>
                <a:gd name="T18" fmla="*/ 0 w 108"/>
                <a:gd name="T19" fmla="*/ 29 h 92"/>
                <a:gd name="T20" fmla="*/ 0 w 108"/>
                <a:gd name="T21" fmla="*/ 78 h 92"/>
                <a:gd name="T22" fmla="*/ 14 w 108"/>
                <a:gd name="T23" fmla="*/ 92 h 92"/>
                <a:gd name="T24" fmla="*/ 94 w 108"/>
                <a:gd name="T25" fmla="*/ 92 h 92"/>
                <a:gd name="T26" fmla="*/ 108 w 108"/>
                <a:gd name="T27" fmla="*/ 78 h 92"/>
                <a:gd name="T28" fmla="*/ 108 w 108"/>
                <a:gd name="T29" fmla="*/ 29 h 92"/>
                <a:gd name="T30" fmla="*/ 94 w 108"/>
                <a:gd name="T31" fmla="*/ 15 h 92"/>
                <a:gd name="T32" fmla="*/ 10 w 108"/>
                <a:gd name="T33" fmla="*/ 78 h 92"/>
                <a:gd name="T34" fmla="*/ 10 w 108"/>
                <a:gd name="T35" fmla="*/ 29 h 92"/>
                <a:gd name="T36" fmla="*/ 14 w 108"/>
                <a:gd name="T37" fmla="*/ 24 h 92"/>
                <a:gd name="T38" fmla="*/ 26 w 108"/>
                <a:gd name="T39" fmla="*/ 24 h 92"/>
                <a:gd name="T40" fmla="*/ 26 w 108"/>
                <a:gd name="T41" fmla="*/ 83 h 92"/>
                <a:gd name="T42" fmla="*/ 14 w 108"/>
                <a:gd name="T43" fmla="*/ 83 h 92"/>
                <a:gd name="T44" fmla="*/ 10 w 108"/>
                <a:gd name="T45" fmla="*/ 78 h 92"/>
                <a:gd name="T46" fmla="*/ 99 w 108"/>
                <a:gd name="T47" fmla="*/ 78 h 92"/>
                <a:gd name="T48" fmla="*/ 94 w 108"/>
                <a:gd name="T49" fmla="*/ 83 h 92"/>
                <a:gd name="T50" fmla="*/ 35 w 108"/>
                <a:gd name="T51" fmla="*/ 83 h 92"/>
                <a:gd name="T52" fmla="*/ 35 w 108"/>
                <a:gd name="T53" fmla="*/ 24 h 92"/>
                <a:gd name="T54" fmla="*/ 43 w 108"/>
                <a:gd name="T55" fmla="*/ 24 h 92"/>
                <a:gd name="T56" fmla="*/ 77 w 108"/>
                <a:gd name="T57" fmla="*/ 24 h 92"/>
                <a:gd name="T58" fmla="*/ 94 w 108"/>
                <a:gd name="T59" fmla="*/ 24 h 92"/>
                <a:gd name="T60" fmla="*/ 99 w 108"/>
                <a:gd name="T61" fmla="*/ 29 h 92"/>
                <a:gd name="T62" fmla="*/ 99 w 108"/>
                <a:gd name="T63"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8" h="92">
                  <a:moveTo>
                    <a:pt x="94" y="15"/>
                  </a:moveTo>
                  <a:cubicBezTo>
                    <a:pt x="77" y="15"/>
                    <a:pt x="77" y="15"/>
                    <a:pt x="77" y="15"/>
                  </a:cubicBezTo>
                  <a:cubicBezTo>
                    <a:pt x="77" y="14"/>
                    <a:pt x="77" y="14"/>
                    <a:pt x="77" y="14"/>
                  </a:cubicBezTo>
                  <a:cubicBezTo>
                    <a:pt x="77" y="11"/>
                    <a:pt x="77" y="11"/>
                    <a:pt x="77" y="11"/>
                  </a:cubicBezTo>
                  <a:cubicBezTo>
                    <a:pt x="77" y="5"/>
                    <a:pt x="72" y="0"/>
                    <a:pt x="66" y="0"/>
                  </a:cubicBezTo>
                  <a:cubicBezTo>
                    <a:pt x="54" y="0"/>
                    <a:pt x="54" y="0"/>
                    <a:pt x="54" y="0"/>
                  </a:cubicBezTo>
                  <a:cubicBezTo>
                    <a:pt x="48" y="0"/>
                    <a:pt x="43" y="5"/>
                    <a:pt x="43" y="11"/>
                  </a:cubicBezTo>
                  <a:cubicBezTo>
                    <a:pt x="43" y="15"/>
                    <a:pt x="43" y="15"/>
                    <a:pt x="43" y="15"/>
                  </a:cubicBezTo>
                  <a:cubicBezTo>
                    <a:pt x="14" y="15"/>
                    <a:pt x="14" y="15"/>
                    <a:pt x="14" y="15"/>
                  </a:cubicBezTo>
                  <a:cubicBezTo>
                    <a:pt x="7" y="15"/>
                    <a:pt x="0" y="21"/>
                    <a:pt x="0" y="29"/>
                  </a:cubicBezTo>
                  <a:cubicBezTo>
                    <a:pt x="0" y="78"/>
                    <a:pt x="0" y="78"/>
                    <a:pt x="0" y="78"/>
                  </a:cubicBezTo>
                  <a:cubicBezTo>
                    <a:pt x="0" y="86"/>
                    <a:pt x="6" y="92"/>
                    <a:pt x="14" y="92"/>
                  </a:cubicBezTo>
                  <a:cubicBezTo>
                    <a:pt x="94" y="92"/>
                    <a:pt x="94" y="92"/>
                    <a:pt x="94" y="92"/>
                  </a:cubicBezTo>
                  <a:cubicBezTo>
                    <a:pt x="101" y="92"/>
                    <a:pt x="108" y="86"/>
                    <a:pt x="108" y="78"/>
                  </a:cubicBezTo>
                  <a:cubicBezTo>
                    <a:pt x="108" y="29"/>
                    <a:pt x="108" y="29"/>
                    <a:pt x="108" y="29"/>
                  </a:cubicBezTo>
                  <a:cubicBezTo>
                    <a:pt x="108" y="21"/>
                    <a:pt x="101" y="15"/>
                    <a:pt x="94" y="15"/>
                  </a:cubicBezTo>
                  <a:close/>
                  <a:moveTo>
                    <a:pt x="10" y="78"/>
                  </a:moveTo>
                  <a:cubicBezTo>
                    <a:pt x="10" y="29"/>
                    <a:pt x="10" y="29"/>
                    <a:pt x="10" y="29"/>
                  </a:cubicBezTo>
                  <a:cubicBezTo>
                    <a:pt x="10" y="27"/>
                    <a:pt x="12" y="24"/>
                    <a:pt x="14" y="24"/>
                  </a:cubicBezTo>
                  <a:cubicBezTo>
                    <a:pt x="26" y="24"/>
                    <a:pt x="26" y="24"/>
                    <a:pt x="26" y="24"/>
                  </a:cubicBezTo>
                  <a:cubicBezTo>
                    <a:pt x="26" y="83"/>
                    <a:pt x="26" y="83"/>
                    <a:pt x="26" y="83"/>
                  </a:cubicBezTo>
                  <a:cubicBezTo>
                    <a:pt x="14" y="83"/>
                    <a:pt x="14" y="83"/>
                    <a:pt x="14" y="83"/>
                  </a:cubicBezTo>
                  <a:cubicBezTo>
                    <a:pt x="11" y="83"/>
                    <a:pt x="10" y="80"/>
                    <a:pt x="10" y="78"/>
                  </a:cubicBezTo>
                  <a:close/>
                  <a:moveTo>
                    <a:pt x="99" y="78"/>
                  </a:moveTo>
                  <a:cubicBezTo>
                    <a:pt x="99" y="80"/>
                    <a:pt x="96" y="83"/>
                    <a:pt x="94" y="83"/>
                  </a:cubicBezTo>
                  <a:cubicBezTo>
                    <a:pt x="35" y="83"/>
                    <a:pt x="35" y="83"/>
                    <a:pt x="35" y="83"/>
                  </a:cubicBezTo>
                  <a:cubicBezTo>
                    <a:pt x="35" y="24"/>
                    <a:pt x="35" y="24"/>
                    <a:pt x="35" y="24"/>
                  </a:cubicBezTo>
                  <a:cubicBezTo>
                    <a:pt x="43" y="24"/>
                    <a:pt x="43" y="24"/>
                    <a:pt x="43" y="24"/>
                  </a:cubicBezTo>
                  <a:cubicBezTo>
                    <a:pt x="77" y="24"/>
                    <a:pt x="77" y="24"/>
                    <a:pt x="77" y="24"/>
                  </a:cubicBezTo>
                  <a:cubicBezTo>
                    <a:pt x="94" y="24"/>
                    <a:pt x="94" y="24"/>
                    <a:pt x="94" y="24"/>
                  </a:cubicBezTo>
                  <a:cubicBezTo>
                    <a:pt x="96" y="24"/>
                    <a:pt x="99" y="27"/>
                    <a:pt x="99" y="29"/>
                  </a:cubicBezTo>
                  <a:lnTo>
                    <a:pt x="99" y="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22" name="Freeform 28"/>
            <p:cNvSpPr>
              <a:spLocks noEditPoints="1"/>
            </p:cNvSpPr>
            <p:nvPr/>
          </p:nvSpPr>
          <p:spPr bwMode="auto">
            <a:xfrm>
              <a:off x="93" y="83"/>
              <a:ext cx="74" cy="74"/>
            </a:xfrm>
            <a:custGeom>
              <a:avLst/>
              <a:gdLst>
                <a:gd name="T0" fmla="*/ 17 w 34"/>
                <a:gd name="T1" fmla="*/ 0 h 34"/>
                <a:gd name="T2" fmla="*/ 0 w 34"/>
                <a:gd name="T3" fmla="*/ 17 h 34"/>
                <a:gd name="T4" fmla="*/ 17 w 34"/>
                <a:gd name="T5" fmla="*/ 34 h 34"/>
                <a:gd name="T6" fmla="*/ 34 w 34"/>
                <a:gd name="T7" fmla="*/ 17 h 34"/>
                <a:gd name="T8" fmla="*/ 17 w 34"/>
                <a:gd name="T9" fmla="*/ 0 h 34"/>
                <a:gd name="T10" fmla="*/ 17 w 34"/>
                <a:gd name="T11" fmla="*/ 25 h 34"/>
                <a:gd name="T12" fmla="*/ 9 w 34"/>
                <a:gd name="T13" fmla="*/ 17 h 34"/>
                <a:gd name="T14" fmla="*/ 17 w 34"/>
                <a:gd name="T15" fmla="*/ 10 h 34"/>
                <a:gd name="T16" fmla="*/ 25 w 34"/>
                <a:gd name="T17" fmla="*/ 17 h 34"/>
                <a:gd name="T18" fmla="*/ 17 w 34"/>
                <a:gd name="T19" fmla="*/ 2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34">
                  <a:moveTo>
                    <a:pt x="17" y="0"/>
                  </a:moveTo>
                  <a:cubicBezTo>
                    <a:pt x="8" y="0"/>
                    <a:pt x="0" y="8"/>
                    <a:pt x="0" y="17"/>
                  </a:cubicBezTo>
                  <a:cubicBezTo>
                    <a:pt x="0" y="27"/>
                    <a:pt x="8" y="34"/>
                    <a:pt x="17" y="34"/>
                  </a:cubicBezTo>
                  <a:cubicBezTo>
                    <a:pt x="26" y="34"/>
                    <a:pt x="34" y="27"/>
                    <a:pt x="34" y="17"/>
                  </a:cubicBezTo>
                  <a:cubicBezTo>
                    <a:pt x="34" y="8"/>
                    <a:pt x="26" y="0"/>
                    <a:pt x="17" y="0"/>
                  </a:cubicBezTo>
                  <a:close/>
                  <a:moveTo>
                    <a:pt x="17" y="25"/>
                  </a:moveTo>
                  <a:cubicBezTo>
                    <a:pt x="13" y="25"/>
                    <a:pt x="9" y="21"/>
                    <a:pt x="9" y="17"/>
                  </a:cubicBezTo>
                  <a:cubicBezTo>
                    <a:pt x="9" y="13"/>
                    <a:pt x="13" y="10"/>
                    <a:pt x="17" y="10"/>
                  </a:cubicBezTo>
                  <a:cubicBezTo>
                    <a:pt x="21" y="10"/>
                    <a:pt x="25" y="13"/>
                    <a:pt x="25" y="17"/>
                  </a:cubicBezTo>
                  <a:cubicBezTo>
                    <a:pt x="25" y="21"/>
                    <a:pt x="21" y="25"/>
                    <a:pt x="17"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grpSp>
      <p:grpSp>
        <p:nvGrpSpPr>
          <p:cNvPr id="23" name="Group 29"/>
          <p:cNvGrpSpPr/>
          <p:nvPr/>
        </p:nvGrpSpPr>
        <p:grpSpPr bwMode="auto">
          <a:xfrm>
            <a:off x="9271002" y="3520268"/>
            <a:ext cx="488951" cy="486984"/>
            <a:chOff x="0" y="0"/>
            <a:chExt cx="231" cy="230"/>
          </a:xfrm>
          <a:solidFill>
            <a:srgbClr val="1775B9"/>
          </a:solidFill>
        </p:grpSpPr>
        <p:sp>
          <p:nvSpPr>
            <p:cNvPr id="24" name="Freeform 30"/>
            <p:cNvSpPr>
              <a:spLocks noEditPoints="1"/>
            </p:cNvSpPr>
            <p:nvPr/>
          </p:nvSpPr>
          <p:spPr bwMode="auto">
            <a:xfrm>
              <a:off x="0" y="0"/>
              <a:ext cx="231" cy="230"/>
            </a:xfrm>
            <a:custGeom>
              <a:avLst/>
              <a:gdLst>
                <a:gd name="T0" fmla="*/ 53 w 106"/>
                <a:gd name="T1" fmla="*/ 106 h 106"/>
                <a:gd name="T2" fmla="*/ 0 w 106"/>
                <a:gd name="T3" fmla="*/ 53 h 106"/>
                <a:gd name="T4" fmla="*/ 53 w 106"/>
                <a:gd name="T5" fmla="*/ 0 h 106"/>
                <a:gd name="T6" fmla="*/ 106 w 106"/>
                <a:gd name="T7" fmla="*/ 53 h 106"/>
                <a:gd name="T8" fmla="*/ 53 w 106"/>
                <a:gd name="T9" fmla="*/ 106 h 106"/>
                <a:gd name="T10" fmla="*/ 53 w 106"/>
                <a:gd name="T11" fmla="*/ 9 h 106"/>
                <a:gd name="T12" fmla="*/ 9 w 106"/>
                <a:gd name="T13" fmla="*/ 53 h 106"/>
                <a:gd name="T14" fmla="*/ 53 w 106"/>
                <a:gd name="T15" fmla="*/ 97 h 106"/>
                <a:gd name="T16" fmla="*/ 97 w 106"/>
                <a:gd name="T17" fmla="*/ 53 h 106"/>
                <a:gd name="T18" fmla="*/ 53 w 106"/>
                <a:gd name="T19" fmla="*/ 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106"/>
                  </a:moveTo>
                  <a:cubicBezTo>
                    <a:pt x="24" y="106"/>
                    <a:pt x="0" y="82"/>
                    <a:pt x="0" y="53"/>
                  </a:cubicBezTo>
                  <a:cubicBezTo>
                    <a:pt x="0" y="24"/>
                    <a:pt x="24" y="0"/>
                    <a:pt x="53" y="0"/>
                  </a:cubicBezTo>
                  <a:cubicBezTo>
                    <a:pt x="82" y="0"/>
                    <a:pt x="106" y="24"/>
                    <a:pt x="106" y="53"/>
                  </a:cubicBezTo>
                  <a:cubicBezTo>
                    <a:pt x="106" y="82"/>
                    <a:pt x="82" y="106"/>
                    <a:pt x="53" y="106"/>
                  </a:cubicBezTo>
                  <a:close/>
                  <a:moveTo>
                    <a:pt x="53" y="9"/>
                  </a:moveTo>
                  <a:cubicBezTo>
                    <a:pt x="29" y="9"/>
                    <a:pt x="9" y="29"/>
                    <a:pt x="9" y="53"/>
                  </a:cubicBezTo>
                  <a:cubicBezTo>
                    <a:pt x="9" y="77"/>
                    <a:pt x="29" y="97"/>
                    <a:pt x="53" y="97"/>
                  </a:cubicBezTo>
                  <a:cubicBezTo>
                    <a:pt x="77" y="97"/>
                    <a:pt x="97" y="77"/>
                    <a:pt x="97" y="53"/>
                  </a:cubicBezTo>
                  <a:cubicBezTo>
                    <a:pt x="97" y="29"/>
                    <a:pt x="77" y="9"/>
                    <a:pt x="5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sp>
          <p:nvSpPr>
            <p:cNvPr id="25" name="Freeform 31"/>
            <p:cNvSpPr/>
            <p:nvPr/>
          </p:nvSpPr>
          <p:spPr bwMode="auto">
            <a:xfrm>
              <a:off x="104" y="43"/>
              <a:ext cx="72" cy="81"/>
            </a:xfrm>
            <a:custGeom>
              <a:avLst/>
              <a:gdLst>
                <a:gd name="T0" fmla="*/ 28 w 33"/>
                <a:gd name="T1" fmla="*/ 37 h 37"/>
                <a:gd name="T2" fmla="*/ 5 w 33"/>
                <a:gd name="T3" fmla="*/ 37 h 37"/>
                <a:gd name="T4" fmla="*/ 0 w 33"/>
                <a:gd name="T5" fmla="*/ 33 h 37"/>
                <a:gd name="T6" fmla="*/ 0 w 33"/>
                <a:gd name="T7" fmla="*/ 5 h 37"/>
                <a:gd name="T8" fmla="*/ 5 w 33"/>
                <a:gd name="T9" fmla="*/ 0 h 37"/>
                <a:gd name="T10" fmla="*/ 9 w 33"/>
                <a:gd name="T11" fmla="*/ 5 h 37"/>
                <a:gd name="T12" fmla="*/ 9 w 33"/>
                <a:gd name="T13" fmla="*/ 28 h 37"/>
                <a:gd name="T14" fmla="*/ 28 w 33"/>
                <a:gd name="T15" fmla="*/ 28 h 37"/>
                <a:gd name="T16" fmla="*/ 33 w 33"/>
                <a:gd name="T17" fmla="*/ 33 h 37"/>
                <a:gd name="T18" fmla="*/ 28 w 33"/>
                <a:gd name="T19"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7">
                  <a:moveTo>
                    <a:pt x="28" y="37"/>
                  </a:moveTo>
                  <a:cubicBezTo>
                    <a:pt x="5" y="37"/>
                    <a:pt x="5" y="37"/>
                    <a:pt x="5" y="37"/>
                  </a:cubicBezTo>
                  <a:cubicBezTo>
                    <a:pt x="2" y="37"/>
                    <a:pt x="0" y="35"/>
                    <a:pt x="0" y="33"/>
                  </a:cubicBezTo>
                  <a:cubicBezTo>
                    <a:pt x="0" y="5"/>
                    <a:pt x="0" y="5"/>
                    <a:pt x="0" y="5"/>
                  </a:cubicBezTo>
                  <a:cubicBezTo>
                    <a:pt x="0" y="2"/>
                    <a:pt x="2" y="0"/>
                    <a:pt x="5" y="0"/>
                  </a:cubicBezTo>
                  <a:cubicBezTo>
                    <a:pt x="7" y="0"/>
                    <a:pt x="9" y="2"/>
                    <a:pt x="9" y="5"/>
                  </a:cubicBezTo>
                  <a:cubicBezTo>
                    <a:pt x="9" y="28"/>
                    <a:pt x="9" y="28"/>
                    <a:pt x="9" y="28"/>
                  </a:cubicBezTo>
                  <a:cubicBezTo>
                    <a:pt x="28" y="28"/>
                    <a:pt x="28" y="28"/>
                    <a:pt x="28" y="28"/>
                  </a:cubicBezTo>
                  <a:cubicBezTo>
                    <a:pt x="31" y="28"/>
                    <a:pt x="33" y="30"/>
                    <a:pt x="33" y="33"/>
                  </a:cubicBezTo>
                  <a:cubicBezTo>
                    <a:pt x="33" y="35"/>
                    <a:pt x="31" y="37"/>
                    <a:pt x="28"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prstClr val="black"/>
                </a:solidFill>
                <a:cs typeface="+mn-ea"/>
                <a:sym typeface="+mn-lt"/>
              </a:endParaRPr>
            </a:p>
          </p:txBody>
        </p:sp>
      </p:grpSp>
      <p:sp>
        <p:nvSpPr>
          <p:cNvPr id="26" name="Line 32"/>
          <p:cNvSpPr>
            <a:spLocks noChangeShapeType="1"/>
          </p:cNvSpPr>
          <p:nvPr/>
        </p:nvSpPr>
        <p:spPr bwMode="auto">
          <a:xfrm>
            <a:off x="2677584" y="4146995"/>
            <a:ext cx="0" cy="899861"/>
          </a:xfrm>
          <a:prstGeom prst="line">
            <a:avLst/>
          </a:prstGeom>
          <a:noFill/>
          <a:ln w="6350" cmpd="sng">
            <a:solidFill>
              <a:schemeClr val="bg1">
                <a:lumMod val="50000"/>
              </a:schemeClr>
            </a:solidFill>
            <a:prstDash val="solid"/>
            <a:round/>
            <a:tailEnd type="oval" w="sm" len="sm"/>
          </a:ln>
          <a:extLst>
            <a:ext uri="{909E8E84-426E-40DD-AFC4-6F175D3DCCD1}">
              <a14:hiddenFill xmlns:a14="http://schemas.microsoft.com/office/drawing/2010/main">
                <a:noFill/>
              </a14:hiddenFill>
            </a:ext>
          </a:extLst>
        </p:spPr>
        <p:txBody>
          <a:bodyPr/>
          <a:lstStyle/>
          <a:p>
            <a:endParaRPr lang="zh-CN" altLang="en-US" sz="2400">
              <a:solidFill>
                <a:prstClr val="black"/>
              </a:solidFill>
              <a:cs typeface="+mn-ea"/>
              <a:sym typeface="+mn-lt"/>
            </a:endParaRPr>
          </a:p>
        </p:txBody>
      </p:sp>
      <p:sp>
        <p:nvSpPr>
          <p:cNvPr id="27" name="Line 33"/>
          <p:cNvSpPr>
            <a:spLocks noChangeShapeType="1"/>
          </p:cNvSpPr>
          <p:nvPr/>
        </p:nvSpPr>
        <p:spPr bwMode="auto">
          <a:xfrm>
            <a:off x="6096000" y="4146995"/>
            <a:ext cx="0" cy="899861"/>
          </a:xfrm>
          <a:prstGeom prst="line">
            <a:avLst/>
          </a:prstGeom>
          <a:noFill/>
          <a:ln w="6350" cmpd="sng">
            <a:solidFill>
              <a:schemeClr val="bg1">
                <a:lumMod val="50000"/>
              </a:schemeClr>
            </a:solidFill>
            <a:prstDash val="solid"/>
            <a:round/>
            <a:tailEnd type="oval" w="sm" len="sm"/>
          </a:ln>
          <a:extLst>
            <a:ext uri="{909E8E84-426E-40DD-AFC4-6F175D3DCCD1}">
              <a14:hiddenFill xmlns:a14="http://schemas.microsoft.com/office/drawing/2010/main">
                <a:noFill/>
              </a14:hiddenFill>
            </a:ext>
          </a:extLst>
        </p:spPr>
        <p:txBody>
          <a:bodyPr/>
          <a:lstStyle/>
          <a:p>
            <a:endParaRPr lang="zh-CN" altLang="en-US" sz="2400">
              <a:solidFill>
                <a:prstClr val="black"/>
              </a:solidFill>
              <a:cs typeface="+mn-ea"/>
              <a:sym typeface="+mn-lt"/>
            </a:endParaRPr>
          </a:p>
        </p:txBody>
      </p:sp>
      <p:sp>
        <p:nvSpPr>
          <p:cNvPr id="28" name="Line 34"/>
          <p:cNvSpPr>
            <a:spLocks noChangeShapeType="1"/>
          </p:cNvSpPr>
          <p:nvPr/>
        </p:nvSpPr>
        <p:spPr bwMode="auto">
          <a:xfrm>
            <a:off x="9514417" y="4146995"/>
            <a:ext cx="0" cy="899861"/>
          </a:xfrm>
          <a:prstGeom prst="line">
            <a:avLst/>
          </a:prstGeom>
          <a:noFill/>
          <a:ln w="6350" cmpd="sng">
            <a:solidFill>
              <a:schemeClr val="bg1">
                <a:lumMod val="50000"/>
              </a:schemeClr>
            </a:solidFill>
            <a:prstDash val="solid"/>
            <a:round/>
            <a:tailEnd type="oval" w="sm" len="sm"/>
          </a:ln>
          <a:extLst>
            <a:ext uri="{909E8E84-426E-40DD-AFC4-6F175D3DCCD1}">
              <a14:hiddenFill xmlns:a14="http://schemas.microsoft.com/office/drawing/2010/main">
                <a:noFill/>
              </a14:hiddenFill>
            </a:ext>
          </a:extLst>
        </p:spPr>
        <p:txBody>
          <a:bodyPr/>
          <a:lstStyle/>
          <a:p>
            <a:endParaRPr lang="zh-CN" altLang="en-US" sz="2400">
              <a:solidFill>
                <a:prstClr val="black"/>
              </a:solidFill>
              <a:cs typeface="+mn-ea"/>
              <a:sym typeface="+mn-lt"/>
            </a:endParaRPr>
          </a:p>
        </p:txBody>
      </p:sp>
      <p:sp>
        <p:nvSpPr>
          <p:cNvPr id="29" name="Line 35"/>
          <p:cNvSpPr>
            <a:spLocks noChangeShapeType="1"/>
          </p:cNvSpPr>
          <p:nvPr/>
        </p:nvSpPr>
        <p:spPr bwMode="auto">
          <a:xfrm>
            <a:off x="4406900" y="2478547"/>
            <a:ext cx="0" cy="899861"/>
          </a:xfrm>
          <a:prstGeom prst="line">
            <a:avLst/>
          </a:prstGeom>
          <a:noFill/>
          <a:ln w="6350" cmpd="sng">
            <a:solidFill>
              <a:schemeClr val="bg1">
                <a:lumMod val="50000"/>
              </a:schemeClr>
            </a:solidFill>
            <a:prstDash val="solid"/>
            <a:round/>
            <a:headEnd type="oval" w="sm" len="sm"/>
          </a:ln>
          <a:extLst>
            <a:ext uri="{909E8E84-426E-40DD-AFC4-6F175D3DCCD1}">
              <a14:hiddenFill xmlns:a14="http://schemas.microsoft.com/office/drawing/2010/main">
                <a:noFill/>
              </a14:hiddenFill>
            </a:ext>
          </a:extLst>
        </p:spPr>
        <p:txBody>
          <a:bodyPr/>
          <a:lstStyle/>
          <a:p>
            <a:endParaRPr lang="zh-CN" altLang="en-US" sz="2400">
              <a:solidFill>
                <a:prstClr val="black"/>
              </a:solidFill>
              <a:cs typeface="+mn-ea"/>
              <a:sym typeface="+mn-lt"/>
            </a:endParaRPr>
          </a:p>
        </p:txBody>
      </p:sp>
      <p:sp>
        <p:nvSpPr>
          <p:cNvPr id="30" name="Line 36"/>
          <p:cNvSpPr>
            <a:spLocks noChangeShapeType="1"/>
          </p:cNvSpPr>
          <p:nvPr/>
        </p:nvSpPr>
        <p:spPr bwMode="auto">
          <a:xfrm>
            <a:off x="7802033" y="2478547"/>
            <a:ext cx="0" cy="899861"/>
          </a:xfrm>
          <a:prstGeom prst="line">
            <a:avLst/>
          </a:prstGeom>
          <a:noFill/>
          <a:ln w="6350" cmpd="sng">
            <a:solidFill>
              <a:schemeClr val="bg1">
                <a:lumMod val="50000"/>
              </a:schemeClr>
            </a:solidFill>
            <a:prstDash val="solid"/>
            <a:round/>
            <a:headEnd type="oval" w="sm" len="sm"/>
          </a:ln>
          <a:extLst>
            <a:ext uri="{909E8E84-426E-40DD-AFC4-6F175D3DCCD1}">
              <a14:hiddenFill xmlns:a14="http://schemas.microsoft.com/office/drawing/2010/main">
                <a:noFill/>
              </a14:hiddenFill>
            </a:ext>
          </a:extLst>
        </p:spPr>
        <p:txBody>
          <a:bodyPr/>
          <a:lstStyle/>
          <a:p>
            <a:endParaRPr lang="zh-CN" altLang="en-US" sz="2400">
              <a:solidFill>
                <a:prstClr val="black"/>
              </a:solidFill>
              <a:cs typeface="+mn-ea"/>
              <a:sym typeface="+mn-lt"/>
            </a:endParaRPr>
          </a:p>
        </p:txBody>
      </p:sp>
      <p:sp>
        <p:nvSpPr>
          <p:cNvPr id="31" name="Rectangle 37"/>
          <p:cNvSpPr>
            <a:spLocks noChangeArrowheads="1"/>
          </p:cNvSpPr>
          <p:nvPr/>
        </p:nvSpPr>
        <p:spPr bwMode="auto">
          <a:xfrm>
            <a:off x="1382184" y="5432793"/>
            <a:ext cx="2590800" cy="1033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en-US" sz="1400" b="1" dirty="0">
                <a:solidFill>
                  <a:schemeClr val="tx1"/>
                </a:solidFill>
                <a:cs typeface="+mn-ea"/>
                <a:sym typeface="+mn-lt"/>
              </a:rPr>
              <a:t>请求处理模块</a:t>
            </a:r>
            <a:endParaRPr lang="zh-CN" altLang="en-US" sz="1400" b="1" dirty="0">
              <a:solidFill>
                <a:schemeClr val="tx1"/>
              </a:solidFill>
              <a:cs typeface="+mn-ea"/>
              <a:sym typeface="+mn-lt"/>
            </a:endParaRPr>
          </a:p>
          <a:p>
            <a:pPr algn="ctr">
              <a:lnSpc>
                <a:spcPct val="120000"/>
              </a:lnSpc>
            </a:pPr>
            <a:r>
              <a:rPr sz="1400" dirty="0">
                <a:solidFill>
                  <a:schemeClr val="tx1"/>
                </a:solidFill>
                <a:cs typeface="+mn-ea"/>
                <a:sym typeface="+mn-lt"/>
              </a:rPr>
              <a:t>被SpringBoot</a:t>
            </a:r>
            <a:r>
              <a:rPr lang="zh-CN" sz="1400" dirty="0">
                <a:solidFill>
                  <a:schemeClr val="tx1"/>
                </a:solidFill>
                <a:cs typeface="+mn-ea"/>
                <a:sym typeface="+mn-lt"/>
              </a:rPr>
              <a:t>的</a:t>
            </a:r>
            <a:r>
              <a:rPr lang="en-US" altLang="zh-CN" sz="1400" dirty="0">
                <a:solidFill>
                  <a:schemeClr val="tx1"/>
                </a:solidFill>
                <a:cs typeface="+mn-ea"/>
                <a:sym typeface="+mn-lt"/>
              </a:rPr>
              <a:t>Web</a:t>
            </a:r>
            <a:r>
              <a:rPr sz="1400" dirty="0">
                <a:solidFill>
                  <a:schemeClr val="tx1"/>
                </a:solidFill>
                <a:cs typeface="+mn-ea"/>
                <a:sym typeface="+mn-lt"/>
              </a:rPr>
              <a:t>应用层级中的控制器层调用，并将处理结果提交给服务管理模块。</a:t>
            </a:r>
            <a:endParaRPr sz="1400" dirty="0">
              <a:solidFill>
                <a:schemeClr val="tx1"/>
              </a:solidFill>
              <a:cs typeface="+mn-ea"/>
              <a:sym typeface="+mn-lt"/>
            </a:endParaRPr>
          </a:p>
        </p:txBody>
      </p:sp>
      <p:sp>
        <p:nvSpPr>
          <p:cNvPr id="32" name="Rectangle 38"/>
          <p:cNvSpPr>
            <a:spLocks noChangeArrowheads="1"/>
          </p:cNvSpPr>
          <p:nvPr/>
        </p:nvSpPr>
        <p:spPr bwMode="auto">
          <a:xfrm>
            <a:off x="4801236" y="5046713"/>
            <a:ext cx="2590800" cy="1550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en-US" sz="1400" b="1" dirty="0">
                <a:solidFill>
                  <a:schemeClr val="tx1"/>
                </a:solidFill>
                <a:cs typeface="+mn-ea"/>
                <a:sym typeface="+mn-lt"/>
              </a:rPr>
              <a:t>服务中心</a:t>
            </a:r>
            <a:endParaRPr lang="zh-CN" altLang="en-US" sz="1400" b="1" dirty="0">
              <a:solidFill>
                <a:schemeClr val="tx1"/>
              </a:solidFill>
              <a:cs typeface="+mn-ea"/>
              <a:sym typeface="+mn-lt"/>
            </a:endParaRPr>
          </a:p>
          <a:p>
            <a:pPr algn="ctr">
              <a:lnSpc>
                <a:spcPct val="120000"/>
              </a:lnSpc>
            </a:pPr>
            <a:r>
              <a:rPr sz="1400" dirty="0">
                <a:solidFill>
                  <a:schemeClr val="tx1"/>
                </a:solidFill>
                <a:cs typeface="+mn-ea"/>
                <a:sym typeface="+mn-lt"/>
              </a:rPr>
              <a:t>服务注册，请求转发，心跳检测等重要功能，已注册服务的数据保存方式选择存储在数据库的方式</a:t>
            </a:r>
            <a:r>
              <a:rPr lang="zh-CN" sz="1400" dirty="0">
                <a:solidFill>
                  <a:schemeClr val="tx1"/>
                </a:solidFill>
                <a:cs typeface="+mn-ea"/>
                <a:sym typeface="+mn-lt"/>
              </a:rPr>
              <a:t>，对于出现问题的服务提供方，通过发送心跳信号的方式检测。</a:t>
            </a:r>
            <a:r>
              <a:rPr lang="en-US" altLang="zh-CN" sz="1065" dirty="0">
                <a:solidFill>
                  <a:schemeClr val="bg1">
                    <a:lumMod val="50000"/>
                  </a:schemeClr>
                </a:solidFill>
                <a:cs typeface="+mn-ea"/>
                <a:sym typeface="+mn-lt"/>
              </a:rPr>
              <a:t> </a:t>
            </a:r>
            <a:endParaRPr lang="zh-CN" altLang="en-US" sz="1065" dirty="0">
              <a:solidFill>
                <a:schemeClr val="bg1">
                  <a:lumMod val="50000"/>
                </a:schemeClr>
              </a:solidFill>
              <a:cs typeface="+mn-ea"/>
              <a:sym typeface="+mn-lt"/>
            </a:endParaRPr>
          </a:p>
        </p:txBody>
      </p:sp>
      <p:sp>
        <p:nvSpPr>
          <p:cNvPr id="33" name="Rectangle 39"/>
          <p:cNvSpPr>
            <a:spLocks noChangeArrowheads="1"/>
          </p:cNvSpPr>
          <p:nvPr/>
        </p:nvSpPr>
        <p:spPr bwMode="auto">
          <a:xfrm>
            <a:off x="8228753" y="5176253"/>
            <a:ext cx="2590800" cy="1291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en-US" sz="1400" b="1" dirty="0">
                <a:solidFill>
                  <a:schemeClr val="tx1"/>
                </a:solidFill>
                <a:cs typeface="+mn-ea"/>
                <a:sym typeface="+mn-lt"/>
              </a:rPr>
              <a:t>网页管理模块</a:t>
            </a:r>
            <a:endParaRPr lang="zh-CN" altLang="en-US" sz="1400" b="1" dirty="0">
              <a:solidFill>
                <a:schemeClr val="tx1"/>
              </a:solidFill>
              <a:cs typeface="+mn-ea"/>
              <a:sym typeface="+mn-lt"/>
            </a:endParaRPr>
          </a:p>
          <a:p>
            <a:pPr algn="ctr">
              <a:lnSpc>
                <a:spcPct val="120000"/>
              </a:lnSpc>
            </a:pPr>
            <a:r>
              <a:rPr sz="1400" dirty="0">
                <a:solidFill>
                  <a:schemeClr val="tx1"/>
                </a:solidFill>
                <a:cs typeface="+mn-ea"/>
                <a:sym typeface="+mn-lt"/>
              </a:rPr>
              <a:t>提供一个可以管理已注册服务的网页，分为前端页面展示和后端数据处理，其中后端数据处理部分需要实现管理数据库的功能。</a:t>
            </a:r>
            <a:endParaRPr sz="1400" dirty="0">
              <a:solidFill>
                <a:schemeClr val="tx1"/>
              </a:solidFill>
              <a:cs typeface="+mn-ea"/>
              <a:sym typeface="+mn-lt"/>
            </a:endParaRPr>
          </a:p>
        </p:txBody>
      </p:sp>
      <p:sp>
        <p:nvSpPr>
          <p:cNvPr id="34" name="Rectangle 40"/>
          <p:cNvSpPr>
            <a:spLocks noChangeArrowheads="1"/>
          </p:cNvSpPr>
          <p:nvPr/>
        </p:nvSpPr>
        <p:spPr bwMode="auto">
          <a:xfrm>
            <a:off x="3091392" y="1186803"/>
            <a:ext cx="2590800" cy="1033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None/>
            </a:pPr>
            <a:r>
              <a:rPr lang="zh-CN" altLang="en-US" sz="1400" b="1" dirty="0">
                <a:cs typeface="+mn-ea"/>
                <a:sym typeface="+mn-lt"/>
              </a:rPr>
              <a:t>请求发送模块</a:t>
            </a:r>
            <a:endParaRPr lang="zh-CN" altLang="en-US" sz="1400" b="1" dirty="0">
              <a:cs typeface="+mn-ea"/>
              <a:sym typeface="+mn-lt"/>
            </a:endParaRPr>
          </a:p>
          <a:p>
            <a:pPr algn="ctr">
              <a:lnSpc>
                <a:spcPct val="120000"/>
              </a:lnSpc>
              <a:buNone/>
            </a:pPr>
            <a:r>
              <a:rPr lang="zh-CN" altLang="en-US" sz="1400" dirty="0">
                <a:cs typeface="+mn-ea"/>
                <a:sym typeface="+mn-lt"/>
              </a:rPr>
              <a:t>被服务管理模块调用，将程序结果使用通信协议处理后发送给服务调用方。</a:t>
            </a:r>
            <a:r>
              <a:rPr lang="en-US" altLang="zh-CN" sz="1200" dirty="0">
                <a:solidFill>
                  <a:schemeClr val="bg1">
                    <a:lumMod val="50000"/>
                  </a:schemeClr>
                </a:solidFill>
                <a:cs typeface="+mn-ea"/>
                <a:sym typeface="+mn-lt"/>
              </a:rPr>
              <a:t> </a:t>
            </a:r>
            <a:endParaRPr lang="en-US" altLang="zh-CN" sz="1200" dirty="0">
              <a:solidFill>
                <a:schemeClr val="bg1">
                  <a:lumMod val="50000"/>
                </a:schemeClr>
              </a:solidFill>
              <a:cs typeface="+mn-ea"/>
              <a:sym typeface="+mn-lt"/>
            </a:endParaRPr>
          </a:p>
        </p:txBody>
      </p:sp>
      <p:sp>
        <p:nvSpPr>
          <p:cNvPr id="35" name="Rectangle 41"/>
          <p:cNvSpPr>
            <a:spLocks noChangeArrowheads="1"/>
          </p:cNvSpPr>
          <p:nvPr/>
        </p:nvSpPr>
        <p:spPr bwMode="auto">
          <a:xfrm>
            <a:off x="6506633" y="928358"/>
            <a:ext cx="2590800" cy="1550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en-US" sz="1400" b="1" dirty="0">
                <a:solidFill>
                  <a:schemeClr val="tx1"/>
                </a:solidFill>
                <a:cs typeface="+mn-ea"/>
                <a:sym typeface="+mn-lt"/>
              </a:rPr>
              <a:t>服务端</a:t>
            </a:r>
            <a:endParaRPr lang="zh-CN" altLang="en-US" sz="1400" b="1" dirty="0">
              <a:solidFill>
                <a:schemeClr val="tx1"/>
              </a:solidFill>
              <a:cs typeface="+mn-ea"/>
              <a:sym typeface="+mn-lt"/>
            </a:endParaRPr>
          </a:p>
          <a:p>
            <a:pPr algn="ctr">
              <a:lnSpc>
                <a:spcPct val="120000"/>
              </a:lnSpc>
            </a:pPr>
            <a:r>
              <a:rPr sz="1400" dirty="0">
                <a:solidFill>
                  <a:schemeClr val="tx1"/>
                </a:solidFill>
                <a:cs typeface="+mn-ea"/>
                <a:sym typeface="+mn-lt"/>
              </a:rPr>
              <a:t>正确地接受调用请求，并返回处理结果，而且还要正确地向</a:t>
            </a:r>
            <a:r>
              <a:rPr lang="zh-CN" sz="1400" dirty="0">
                <a:solidFill>
                  <a:schemeClr val="tx1"/>
                </a:solidFill>
                <a:cs typeface="+mn-ea"/>
                <a:sym typeface="+mn-lt"/>
              </a:rPr>
              <a:t>服务</a:t>
            </a:r>
            <a:r>
              <a:rPr sz="1400" dirty="0">
                <a:solidFill>
                  <a:schemeClr val="tx1"/>
                </a:solidFill>
                <a:cs typeface="+mn-ea"/>
                <a:sym typeface="+mn-lt"/>
              </a:rPr>
              <a:t>中心注册服务。同时，服务端需要支持Python和Java两种语言的服务。</a:t>
            </a:r>
            <a:endParaRPr sz="1400" dirty="0">
              <a:solidFill>
                <a:schemeClr val="tx1"/>
              </a:solidFill>
              <a:cs typeface="+mn-ea"/>
              <a:sym typeface="+mn-lt"/>
            </a:endParaRPr>
          </a:p>
        </p:txBody>
      </p:sp>
      <p:sp>
        <p:nvSpPr>
          <p:cNvPr id="36" name="TextBox 3"/>
          <p:cNvSpPr txBox="1"/>
          <p:nvPr/>
        </p:nvSpPr>
        <p:spPr>
          <a:xfrm>
            <a:off x="3881755" y="278765"/>
            <a:ext cx="4252595" cy="510540"/>
          </a:xfrm>
          <a:prstGeom prst="rect">
            <a:avLst/>
          </a:prstGeom>
          <a:noFill/>
          <a:ln w="6350">
            <a:noFill/>
          </a:ln>
        </p:spPr>
        <p:txBody>
          <a:bodyPr wrap="square" lIns="0" tIns="0" rIns="0" bIns="0" rtlCol="0" anchor="ctr" anchorCtr="0">
            <a:noAutofit/>
          </a:bodyPr>
          <a:p>
            <a:pPr algn="ctr"/>
            <a:r>
              <a:rPr lang="en-US" altLang="zh-CN" sz="2800" dirty="0">
                <a:latin typeface="+mn-ea"/>
                <a:cs typeface="+mn-ea"/>
                <a:sym typeface="+mn-lt"/>
              </a:rPr>
              <a:t>4 </a:t>
            </a:r>
            <a:r>
              <a:rPr lang="zh-CN" altLang="en-US" sz="2800" dirty="0">
                <a:cs typeface="+mn-ea"/>
                <a:sym typeface="+mn-lt"/>
              </a:rPr>
              <a:t>主要实现内容及技术</a:t>
            </a:r>
            <a:endParaRPr lang="zh-CN" altLang="en-US" sz="2800" dirty="0">
              <a:latin typeface="+mn-ea"/>
              <a:cs typeface="+mn-ea"/>
              <a:sym typeface="+mn-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p:cNvSpPr txBox="1"/>
          <p:nvPr/>
        </p:nvSpPr>
        <p:spPr>
          <a:xfrm>
            <a:off x="4501206" y="253208"/>
            <a:ext cx="3188319" cy="510697"/>
          </a:xfrm>
          <a:prstGeom prst="rect">
            <a:avLst/>
          </a:prstGeom>
          <a:noFill/>
          <a:ln w="6350">
            <a:noFill/>
          </a:ln>
        </p:spPr>
        <p:txBody>
          <a:bodyPr wrap="square" lIns="0" tIns="0" rIns="0" bIns="0" rtlCol="0" anchor="ctr" anchorCtr="0">
            <a:noAutofit/>
          </a:bodyPr>
          <a:lstStyle/>
          <a:p>
            <a:pPr algn="ctr"/>
            <a:r>
              <a:rPr lang="en-US" altLang="zh-CN" sz="2800" dirty="0">
                <a:latin typeface="+mn-ea"/>
                <a:cs typeface="+mn-ea"/>
                <a:sym typeface="+mn-lt"/>
              </a:rPr>
              <a:t>5 </a:t>
            </a:r>
            <a:r>
              <a:rPr lang="zh-CN" altLang="en-US" sz="2800" dirty="0">
                <a:cs typeface="+mn-ea"/>
                <a:sym typeface="+mn-lt"/>
              </a:rPr>
              <a:t>课题进度安排</a:t>
            </a:r>
            <a:endParaRPr lang="zh-CN" altLang="en-US" sz="2800" dirty="0">
              <a:latin typeface="+mn-ea"/>
              <a:cs typeface="+mn-ea"/>
              <a:sym typeface="+mn-lt"/>
            </a:endParaRPr>
          </a:p>
        </p:txBody>
      </p:sp>
      <p:grpSp>
        <p:nvGrpSpPr>
          <p:cNvPr id="34" name="组合 33"/>
          <p:cNvGrpSpPr/>
          <p:nvPr/>
        </p:nvGrpSpPr>
        <p:grpSpPr>
          <a:xfrm>
            <a:off x="916094" y="1991063"/>
            <a:ext cx="10176300" cy="2876329"/>
            <a:chOff x="1587" y="3869"/>
            <a:chExt cx="16026" cy="4530"/>
          </a:xfrm>
        </p:grpSpPr>
        <p:sp>
          <p:nvSpPr>
            <p:cNvPr id="3" name="Freeform 11"/>
            <p:cNvSpPr/>
            <p:nvPr/>
          </p:nvSpPr>
          <p:spPr bwMode="auto">
            <a:xfrm>
              <a:off x="1587" y="5549"/>
              <a:ext cx="4380" cy="1057"/>
            </a:xfrm>
            <a:custGeom>
              <a:avLst/>
              <a:gdLst>
                <a:gd name="T0" fmla="*/ 856 w 878"/>
                <a:gd name="T1" fmla="*/ 33 h 210"/>
                <a:gd name="T2" fmla="*/ 418 w 878"/>
                <a:gd name="T3" fmla="*/ 33 h 210"/>
                <a:gd name="T4" fmla="*/ 396 w 878"/>
                <a:gd name="T5" fmla="*/ 0 h 210"/>
                <a:gd name="T6" fmla="*/ 375 w 878"/>
                <a:gd name="T7" fmla="*/ 33 h 210"/>
                <a:gd name="T8" fmla="*/ 22 w 878"/>
                <a:gd name="T9" fmla="*/ 33 h 210"/>
                <a:gd name="T10" fmla="*/ 0 w 878"/>
                <a:gd name="T11" fmla="*/ 56 h 210"/>
                <a:gd name="T12" fmla="*/ 0 w 878"/>
                <a:gd name="T13" fmla="*/ 187 h 210"/>
                <a:gd name="T14" fmla="*/ 22 w 878"/>
                <a:gd name="T15" fmla="*/ 210 h 210"/>
                <a:gd name="T16" fmla="*/ 856 w 878"/>
                <a:gd name="T17" fmla="*/ 210 h 210"/>
                <a:gd name="T18" fmla="*/ 878 w 878"/>
                <a:gd name="T19" fmla="*/ 187 h 210"/>
                <a:gd name="T20" fmla="*/ 878 w 878"/>
                <a:gd name="T21" fmla="*/ 56 h 210"/>
                <a:gd name="T22" fmla="*/ 856 w 878"/>
                <a:gd name="T23" fmla="*/ 33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8" h="210">
                  <a:moveTo>
                    <a:pt x="856" y="33"/>
                  </a:moveTo>
                  <a:cubicBezTo>
                    <a:pt x="418" y="33"/>
                    <a:pt x="418" y="33"/>
                    <a:pt x="418" y="33"/>
                  </a:cubicBezTo>
                  <a:cubicBezTo>
                    <a:pt x="396" y="0"/>
                    <a:pt x="396" y="0"/>
                    <a:pt x="396" y="0"/>
                  </a:cubicBezTo>
                  <a:cubicBezTo>
                    <a:pt x="375" y="33"/>
                    <a:pt x="375" y="33"/>
                    <a:pt x="375" y="33"/>
                  </a:cubicBezTo>
                  <a:cubicBezTo>
                    <a:pt x="22" y="33"/>
                    <a:pt x="22" y="33"/>
                    <a:pt x="22" y="33"/>
                  </a:cubicBezTo>
                  <a:cubicBezTo>
                    <a:pt x="10" y="33"/>
                    <a:pt x="0" y="43"/>
                    <a:pt x="0" y="56"/>
                  </a:cubicBezTo>
                  <a:cubicBezTo>
                    <a:pt x="0" y="187"/>
                    <a:pt x="0" y="187"/>
                    <a:pt x="0" y="187"/>
                  </a:cubicBezTo>
                  <a:cubicBezTo>
                    <a:pt x="0" y="200"/>
                    <a:pt x="10" y="210"/>
                    <a:pt x="22" y="210"/>
                  </a:cubicBezTo>
                  <a:cubicBezTo>
                    <a:pt x="856" y="210"/>
                    <a:pt x="856" y="210"/>
                    <a:pt x="856" y="210"/>
                  </a:cubicBezTo>
                  <a:cubicBezTo>
                    <a:pt x="868" y="210"/>
                    <a:pt x="878" y="200"/>
                    <a:pt x="878" y="187"/>
                  </a:cubicBezTo>
                  <a:cubicBezTo>
                    <a:pt x="878" y="56"/>
                    <a:pt x="878" y="56"/>
                    <a:pt x="878" y="56"/>
                  </a:cubicBezTo>
                  <a:cubicBezTo>
                    <a:pt x="878" y="43"/>
                    <a:pt x="868" y="33"/>
                    <a:pt x="856" y="33"/>
                  </a:cubicBezTo>
                  <a:close/>
                </a:path>
              </a:pathLst>
            </a:custGeom>
            <a:solidFill>
              <a:srgbClr val="4B97BF"/>
            </a:solidFill>
            <a:ln>
              <a:noFill/>
            </a:ln>
          </p:spPr>
          <p:txBody>
            <a:bodyPr/>
            <a:lstStyle/>
            <a:p>
              <a:endParaRPr lang="zh-CN" altLang="en-US" sz="2400">
                <a:solidFill>
                  <a:prstClr val="white">
                    <a:lumMod val="50000"/>
                  </a:prstClr>
                </a:solidFill>
                <a:cs typeface="+mn-ea"/>
                <a:sym typeface="+mn-lt"/>
              </a:endParaRPr>
            </a:p>
          </p:txBody>
        </p:sp>
        <p:sp>
          <p:nvSpPr>
            <p:cNvPr id="4" name="Freeform 12"/>
            <p:cNvSpPr/>
            <p:nvPr/>
          </p:nvSpPr>
          <p:spPr bwMode="auto">
            <a:xfrm>
              <a:off x="5507" y="5716"/>
              <a:ext cx="4387" cy="1057"/>
            </a:xfrm>
            <a:custGeom>
              <a:avLst/>
              <a:gdLst>
                <a:gd name="T0" fmla="*/ 856 w 879"/>
                <a:gd name="T1" fmla="*/ 0 h 210"/>
                <a:gd name="T2" fmla="*/ 23 w 879"/>
                <a:gd name="T3" fmla="*/ 0 h 210"/>
                <a:gd name="T4" fmla="*/ 0 w 879"/>
                <a:gd name="T5" fmla="*/ 23 h 210"/>
                <a:gd name="T6" fmla="*/ 0 w 879"/>
                <a:gd name="T7" fmla="*/ 154 h 210"/>
                <a:gd name="T8" fmla="*/ 23 w 879"/>
                <a:gd name="T9" fmla="*/ 177 h 210"/>
                <a:gd name="T10" fmla="*/ 397 w 879"/>
                <a:gd name="T11" fmla="*/ 177 h 210"/>
                <a:gd name="T12" fmla="*/ 418 w 879"/>
                <a:gd name="T13" fmla="*/ 210 h 210"/>
                <a:gd name="T14" fmla="*/ 440 w 879"/>
                <a:gd name="T15" fmla="*/ 177 h 210"/>
                <a:gd name="T16" fmla="*/ 856 w 879"/>
                <a:gd name="T17" fmla="*/ 177 h 210"/>
                <a:gd name="T18" fmla="*/ 879 w 879"/>
                <a:gd name="T19" fmla="*/ 154 h 210"/>
                <a:gd name="T20" fmla="*/ 879 w 879"/>
                <a:gd name="T21" fmla="*/ 23 h 210"/>
                <a:gd name="T22" fmla="*/ 856 w 879"/>
                <a:gd name="T23"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9" h="210">
                  <a:moveTo>
                    <a:pt x="856" y="0"/>
                  </a:moveTo>
                  <a:cubicBezTo>
                    <a:pt x="23" y="0"/>
                    <a:pt x="23" y="0"/>
                    <a:pt x="23" y="0"/>
                  </a:cubicBezTo>
                  <a:cubicBezTo>
                    <a:pt x="10" y="0"/>
                    <a:pt x="0" y="10"/>
                    <a:pt x="0" y="23"/>
                  </a:cubicBezTo>
                  <a:cubicBezTo>
                    <a:pt x="0" y="154"/>
                    <a:pt x="0" y="154"/>
                    <a:pt x="0" y="154"/>
                  </a:cubicBezTo>
                  <a:cubicBezTo>
                    <a:pt x="0" y="167"/>
                    <a:pt x="10" y="177"/>
                    <a:pt x="23" y="177"/>
                  </a:cubicBezTo>
                  <a:cubicBezTo>
                    <a:pt x="397" y="177"/>
                    <a:pt x="397" y="177"/>
                    <a:pt x="397" y="177"/>
                  </a:cubicBezTo>
                  <a:cubicBezTo>
                    <a:pt x="418" y="210"/>
                    <a:pt x="418" y="210"/>
                    <a:pt x="418" y="210"/>
                  </a:cubicBezTo>
                  <a:cubicBezTo>
                    <a:pt x="440" y="177"/>
                    <a:pt x="440" y="177"/>
                    <a:pt x="440" y="177"/>
                  </a:cubicBezTo>
                  <a:cubicBezTo>
                    <a:pt x="856" y="177"/>
                    <a:pt x="856" y="177"/>
                    <a:pt x="856" y="177"/>
                  </a:cubicBezTo>
                  <a:cubicBezTo>
                    <a:pt x="869" y="177"/>
                    <a:pt x="879" y="167"/>
                    <a:pt x="879" y="154"/>
                  </a:cubicBezTo>
                  <a:cubicBezTo>
                    <a:pt x="879" y="23"/>
                    <a:pt x="879" y="23"/>
                    <a:pt x="879" y="23"/>
                  </a:cubicBezTo>
                  <a:cubicBezTo>
                    <a:pt x="879" y="10"/>
                    <a:pt x="869" y="0"/>
                    <a:pt x="856" y="0"/>
                  </a:cubicBezTo>
                  <a:close/>
                </a:path>
              </a:pathLst>
            </a:custGeom>
            <a:solidFill>
              <a:srgbClr val="255D93"/>
            </a:solidFill>
            <a:ln>
              <a:noFill/>
            </a:ln>
          </p:spPr>
          <p:txBody>
            <a:bodyPr/>
            <a:lstStyle/>
            <a:p>
              <a:endParaRPr lang="zh-CN" altLang="en-US" sz="2400">
                <a:solidFill>
                  <a:prstClr val="white">
                    <a:lumMod val="50000"/>
                  </a:prstClr>
                </a:solidFill>
                <a:cs typeface="+mn-ea"/>
                <a:sym typeface="+mn-lt"/>
              </a:endParaRPr>
            </a:p>
          </p:txBody>
        </p:sp>
        <p:sp>
          <p:nvSpPr>
            <p:cNvPr id="5" name="Freeform 13"/>
            <p:cNvSpPr/>
            <p:nvPr/>
          </p:nvSpPr>
          <p:spPr bwMode="auto">
            <a:xfrm>
              <a:off x="9310" y="5549"/>
              <a:ext cx="4377" cy="1057"/>
            </a:xfrm>
            <a:custGeom>
              <a:avLst/>
              <a:gdLst>
                <a:gd name="T0" fmla="*/ 856 w 878"/>
                <a:gd name="T1" fmla="*/ 33 h 210"/>
                <a:gd name="T2" fmla="*/ 418 w 878"/>
                <a:gd name="T3" fmla="*/ 33 h 210"/>
                <a:gd name="T4" fmla="*/ 396 w 878"/>
                <a:gd name="T5" fmla="*/ 0 h 210"/>
                <a:gd name="T6" fmla="*/ 375 w 878"/>
                <a:gd name="T7" fmla="*/ 33 h 210"/>
                <a:gd name="T8" fmla="*/ 22 w 878"/>
                <a:gd name="T9" fmla="*/ 33 h 210"/>
                <a:gd name="T10" fmla="*/ 0 w 878"/>
                <a:gd name="T11" fmla="*/ 56 h 210"/>
                <a:gd name="T12" fmla="*/ 0 w 878"/>
                <a:gd name="T13" fmla="*/ 187 h 210"/>
                <a:gd name="T14" fmla="*/ 22 w 878"/>
                <a:gd name="T15" fmla="*/ 210 h 210"/>
                <a:gd name="T16" fmla="*/ 856 w 878"/>
                <a:gd name="T17" fmla="*/ 210 h 210"/>
                <a:gd name="T18" fmla="*/ 878 w 878"/>
                <a:gd name="T19" fmla="*/ 187 h 210"/>
                <a:gd name="T20" fmla="*/ 878 w 878"/>
                <a:gd name="T21" fmla="*/ 56 h 210"/>
                <a:gd name="T22" fmla="*/ 856 w 878"/>
                <a:gd name="T23" fmla="*/ 33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8" h="210">
                  <a:moveTo>
                    <a:pt x="856" y="33"/>
                  </a:moveTo>
                  <a:cubicBezTo>
                    <a:pt x="418" y="33"/>
                    <a:pt x="418" y="33"/>
                    <a:pt x="418" y="33"/>
                  </a:cubicBezTo>
                  <a:cubicBezTo>
                    <a:pt x="396" y="0"/>
                    <a:pt x="396" y="0"/>
                    <a:pt x="396" y="0"/>
                  </a:cubicBezTo>
                  <a:cubicBezTo>
                    <a:pt x="375" y="33"/>
                    <a:pt x="375" y="33"/>
                    <a:pt x="375" y="33"/>
                  </a:cubicBezTo>
                  <a:cubicBezTo>
                    <a:pt x="22" y="33"/>
                    <a:pt x="22" y="33"/>
                    <a:pt x="22" y="33"/>
                  </a:cubicBezTo>
                  <a:cubicBezTo>
                    <a:pt x="10" y="33"/>
                    <a:pt x="0" y="43"/>
                    <a:pt x="0" y="56"/>
                  </a:cubicBezTo>
                  <a:cubicBezTo>
                    <a:pt x="0" y="187"/>
                    <a:pt x="0" y="187"/>
                    <a:pt x="0" y="187"/>
                  </a:cubicBezTo>
                  <a:cubicBezTo>
                    <a:pt x="0" y="200"/>
                    <a:pt x="10" y="210"/>
                    <a:pt x="22" y="210"/>
                  </a:cubicBezTo>
                  <a:cubicBezTo>
                    <a:pt x="856" y="210"/>
                    <a:pt x="856" y="210"/>
                    <a:pt x="856" y="210"/>
                  </a:cubicBezTo>
                  <a:cubicBezTo>
                    <a:pt x="868" y="210"/>
                    <a:pt x="878" y="200"/>
                    <a:pt x="878" y="187"/>
                  </a:cubicBezTo>
                  <a:cubicBezTo>
                    <a:pt x="878" y="56"/>
                    <a:pt x="878" y="56"/>
                    <a:pt x="878" y="56"/>
                  </a:cubicBezTo>
                  <a:cubicBezTo>
                    <a:pt x="878" y="43"/>
                    <a:pt x="868" y="33"/>
                    <a:pt x="856" y="33"/>
                  </a:cubicBezTo>
                  <a:close/>
                </a:path>
              </a:pathLst>
            </a:custGeom>
            <a:solidFill>
              <a:schemeClr val="accent3"/>
            </a:solidFill>
            <a:ln>
              <a:noFill/>
            </a:ln>
          </p:spPr>
          <p:txBody>
            <a:bodyPr/>
            <a:lstStyle/>
            <a:p>
              <a:endParaRPr lang="zh-CN" altLang="en-US" sz="2400">
                <a:solidFill>
                  <a:prstClr val="white">
                    <a:lumMod val="50000"/>
                  </a:prstClr>
                </a:solidFill>
                <a:cs typeface="+mn-ea"/>
                <a:sym typeface="+mn-lt"/>
              </a:endParaRPr>
            </a:p>
          </p:txBody>
        </p:sp>
        <p:sp>
          <p:nvSpPr>
            <p:cNvPr id="6" name="Freeform 14"/>
            <p:cNvSpPr/>
            <p:nvPr/>
          </p:nvSpPr>
          <p:spPr bwMode="auto">
            <a:xfrm>
              <a:off x="13233" y="5716"/>
              <a:ext cx="4380" cy="1057"/>
            </a:xfrm>
            <a:custGeom>
              <a:avLst/>
              <a:gdLst>
                <a:gd name="T0" fmla="*/ 856 w 878"/>
                <a:gd name="T1" fmla="*/ 0 h 210"/>
                <a:gd name="T2" fmla="*/ 22 w 878"/>
                <a:gd name="T3" fmla="*/ 0 h 210"/>
                <a:gd name="T4" fmla="*/ 0 w 878"/>
                <a:gd name="T5" fmla="*/ 23 h 210"/>
                <a:gd name="T6" fmla="*/ 0 w 878"/>
                <a:gd name="T7" fmla="*/ 154 h 210"/>
                <a:gd name="T8" fmla="*/ 22 w 878"/>
                <a:gd name="T9" fmla="*/ 177 h 210"/>
                <a:gd name="T10" fmla="*/ 396 w 878"/>
                <a:gd name="T11" fmla="*/ 177 h 210"/>
                <a:gd name="T12" fmla="*/ 417 w 878"/>
                <a:gd name="T13" fmla="*/ 210 h 210"/>
                <a:gd name="T14" fmla="*/ 439 w 878"/>
                <a:gd name="T15" fmla="*/ 177 h 210"/>
                <a:gd name="T16" fmla="*/ 856 w 878"/>
                <a:gd name="T17" fmla="*/ 177 h 210"/>
                <a:gd name="T18" fmla="*/ 878 w 878"/>
                <a:gd name="T19" fmla="*/ 154 h 210"/>
                <a:gd name="T20" fmla="*/ 878 w 878"/>
                <a:gd name="T21" fmla="*/ 23 h 210"/>
                <a:gd name="T22" fmla="*/ 856 w 878"/>
                <a:gd name="T23"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8" h="210">
                  <a:moveTo>
                    <a:pt x="856" y="0"/>
                  </a:moveTo>
                  <a:cubicBezTo>
                    <a:pt x="22" y="0"/>
                    <a:pt x="22" y="0"/>
                    <a:pt x="22" y="0"/>
                  </a:cubicBezTo>
                  <a:cubicBezTo>
                    <a:pt x="10" y="0"/>
                    <a:pt x="0" y="10"/>
                    <a:pt x="0" y="23"/>
                  </a:cubicBezTo>
                  <a:cubicBezTo>
                    <a:pt x="0" y="154"/>
                    <a:pt x="0" y="154"/>
                    <a:pt x="0" y="154"/>
                  </a:cubicBezTo>
                  <a:cubicBezTo>
                    <a:pt x="0" y="167"/>
                    <a:pt x="10" y="177"/>
                    <a:pt x="22" y="177"/>
                  </a:cubicBezTo>
                  <a:cubicBezTo>
                    <a:pt x="396" y="177"/>
                    <a:pt x="396" y="177"/>
                    <a:pt x="396" y="177"/>
                  </a:cubicBezTo>
                  <a:cubicBezTo>
                    <a:pt x="417" y="210"/>
                    <a:pt x="417" y="210"/>
                    <a:pt x="417" y="210"/>
                  </a:cubicBezTo>
                  <a:cubicBezTo>
                    <a:pt x="439" y="177"/>
                    <a:pt x="439" y="177"/>
                    <a:pt x="439" y="177"/>
                  </a:cubicBezTo>
                  <a:cubicBezTo>
                    <a:pt x="856" y="177"/>
                    <a:pt x="856" y="177"/>
                    <a:pt x="856" y="177"/>
                  </a:cubicBezTo>
                  <a:cubicBezTo>
                    <a:pt x="868" y="177"/>
                    <a:pt x="878" y="167"/>
                    <a:pt x="878" y="154"/>
                  </a:cubicBezTo>
                  <a:cubicBezTo>
                    <a:pt x="878" y="23"/>
                    <a:pt x="878" y="23"/>
                    <a:pt x="878" y="23"/>
                  </a:cubicBezTo>
                  <a:cubicBezTo>
                    <a:pt x="878" y="10"/>
                    <a:pt x="868" y="0"/>
                    <a:pt x="856" y="0"/>
                  </a:cubicBezTo>
                  <a:close/>
                </a:path>
              </a:pathLst>
            </a:custGeom>
            <a:solidFill>
              <a:schemeClr val="tx1">
                <a:lumMod val="75000"/>
                <a:lumOff val="25000"/>
              </a:schemeClr>
            </a:solidFill>
            <a:ln>
              <a:noFill/>
            </a:ln>
          </p:spPr>
          <p:txBody>
            <a:bodyPr/>
            <a:lstStyle/>
            <a:p>
              <a:endParaRPr lang="zh-CN" altLang="en-US" sz="2400">
                <a:solidFill>
                  <a:prstClr val="white">
                    <a:lumMod val="50000"/>
                  </a:prstClr>
                </a:solidFill>
                <a:cs typeface="+mn-ea"/>
                <a:sym typeface="+mn-lt"/>
              </a:endParaRPr>
            </a:p>
          </p:txBody>
        </p:sp>
        <p:grpSp>
          <p:nvGrpSpPr>
            <p:cNvPr id="7" name="Group 15"/>
            <p:cNvGrpSpPr/>
            <p:nvPr/>
          </p:nvGrpSpPr>
          <p:grpSpPr bwMode="auto">
            <a:xfrm>
              <a:off x="9683" y="5966"/>
              <a:ext cx="320" cy="400"/>
              <a:chOff x="0" y="0"/>
              <a:chExt cx="96" cy="120"/>
            </a:xfrm>
            <a:solidFill>
              <a:srgbClr val="F8F8F8"/>
            </a:solidFill>
          </p:grpSpPr>
          <p:sp>
            <p:nvSpPr>
              <p:cNvPr id="8" name="Freeform 16"/>
              <p:cNvSpPr>
                <a:spLocks noEditPoints="1"/>
              </p:cNvSpPr>
              <p:nvPr/>
            </p:nvSpPr>
            <p:spPr bwMode="auto">
              <a:xfrm>
                <a:off x="0" y="0"/>
                <a:ext cx="96" cy="120"/>
              </a:xfrm>
              <a:custGeom>
                <a:avLst/>
                <a:gdLst>
                  <a:gd name="T0" fmla="*/ 0 w 96"/>
                  <a:gd name="T1" fmla="*/ 0 h 120"/>
                  <a:gd name="T2" fmla="*/ 0 w 96"/>
                  <a:gd name="T3" fmla="*/ 120 h 120"/>
                  <a:gd name="T4" fmla="*/ 66 w 96"/>
                  <a:gd name="T5" fmla="*/ 120 h 120"/>
                  <a:gd name="T6" fmla="*/ 96 w 96"/>
                  <a:gd name="T7" fmla="*/ 89 h 120"/>
                  <a:gd name="T8" fmla="*/ 96 w 96"/>
                  <a:gd name="T9" fmla="*/ 0 h 120"/>
                  <a:gd name="T10" fmla="*/ 0 w 96"/>
                  <a:gd name="T11" fmla="*/ 0 h 120"/>
                  <a:gd name="T12" fmla="*/ 9 w 96"/>
                  <a:gd name="T13" fmla="*/ 11 h 120"/>
                  <a:gd name="T14" fmla="*/ 86 w 96"/>
                  <a:gd name="T15" fmla="*/ 11 h 120"/>
                  <a:gd name="T16" fmla="*/ 86 w 96"/>
                  <a:gd name="T17" fmla="*/ 82 h 120"/>
                  <a:gd name="T18" fmla="*/ 60 w 96"/>
                  <a:gd name="T19" fmla="*/ 82 h 120"/>
                  <a:gd name="T20" fmla="*/ 60 w 96"/>
                  <a:gd name="T21" fmla="*/ 109 h 120"/>
                  <a:gd name="T22" fmla="*/ 9 w 96"/>
                  <a:gd name="T23" fmla="*/ 109 h 120"/>
                  <a:gd name="T24" fmla="*/ 9 w 96"/>
                  <a:gd name="T25" fmla="*/ 11 h 120"/>
                  <a:gd name="T26" fmla="*/ 80 w 96"/>
                  <a:gd name="T27" fmla="*/ 92 h 120"/>
                  <a:gd name="T28" fmla="*/ 69 w 96"/>
                  <a:gd name="T29" fmla="*/ 101 h 120"/>
                  <a:gd name="T30" fmla="*/ 69 w 96"/>
                  <a:gd name="T31" fmla="*/ 92 h 120"/>
                  <a:gd name="T32" fmla="*/ 80 w 96"/>
                  <a:gd name="T33" fmla="*/ 9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6" h="120">
                    <a:moveTo>
                      <a:pt x="0" y="0"/>
                    </a:moveTo>
                    <a:lnTo>
                      <a:pt x="0" y="120"/>
                    </a:lnTo>
                    <a:lnTo>
                      <a:pt x="66" y="120"/>
                    </a:lnTo>
                    <a:lnTo>
                      <a:pt x="96" y="89"/>
                    </a:lnTo>
                    <a:lnTo>
                      <a:pt x="96" y="0"/>
                    </a:lnTo>
                    <a:lnTo>
                      <a:pt x="0" y="0"/>
                    </a:lnTo>
                    <a:close/>
                    <a:moveTo>
                      <a:pt x="9" y="11"/>
                    </a:moveTo>
                    <a:lnTo>
                      <a:pt x="86" y="11"/>
                    </a:lnTo>
                    <a:lnTo>
                      <a:pt x="86" y="82"/>
                    </a:lnTo>
                    <a:lnTo>
                      <a:pt x="60" y="82"/>
                    </a:lnTo>
                    <a:lnTo>
                      <a:pt x="60" y="109"/>
                    </a:lnTo>
                    <a:lnTo>
                      <a:pt x="9" y="109"/>
                    </a:lnTo>
                    <a:lnTo>
                      <a:pt x="9" y="11"/>
                    </a:lnTo>
                    <a:close/>
                    <a:moveTo>
                      <a:pt x="80" y="92"/>
                    </a:moveTo>
                    <a:lnTo>
                      <a:pt x="69" y="101"/>
                    </a:lnTo>
                    <a:lnTo>
                      <a:pt x="69" y="92"/>
                    </a:lnTo>
                    <a:lnTo>
                      <a:pt x="80"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F8F8F8"/>
                  </a:solidFill>
                  <a:cs typeface="+mn-ea"/>
                  <a:sym typeface="+mn-lt"/>
                </a:endParaRPr>
              </a:p>
            </p:txBody>
          </p:sp>
          <p:sp>
            <p:nvSpPr>
              <p:cNvPr id="9" name="Rectangle 17"/>
              <p:cNvSpPr>
                <a:spLocks noChangeArrowheads="1"/>
              </p:cNvSpPr>
              <p:nvPr/>
            </p:nvSpPr>
            <p:spPr bwMode="auto">
              <a:xfrm>
                <a:off x="27" y="33"/>
                <a:ext cx="42"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rgbClr val="F8F8F8"/>
                  </a:solidFill>
                  <a:cs typeface="+mn-ea"/>
                  <a:sym typeface="+mn-lt"/>
                </a:endParaRPr>
              </a:p>
            </p:txBody>
          </p:sp>
          <p:sp>
            <p:nvSpPr>
              <p:cNvPr id="10" name="Rectangle 18"/>
              <p:cNvSpPr>
                <a:spLocks noChangeArrowheads="1"/>
              </p:cNvSpPr>
              <p:nvPr/>
            </p:nvSpPr>
            <p:spPr bwMode="auto">
              <a:xfrm>
                <a:off x="27" y="61"/>
                <a:ext cx="27"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rgbClr val="F8F8F8"/>
                  </a:solidFill>
                  <a:cs typeface="+mn-ea"/>
                  <a:sym typeface="+mn-lt"/>
                </a:endParaRPr>
              </a:p>
            </p:txBody>
          </p:sp>
        </p:grpSp>
        <p:grpSp>
          <p:nvGrpSpPr>
            <p:cNvPr id="11" name="Group 19"/>
            <p:cNvGrpSpPr/>
            <p:nvPr/>
          </p:nvGrpSpPr>
          <p:grpSpPr bwMode="auto">
            <a:xfrm>
              <a:off x="13617" y="5983"/>
              <a:ext cx="390" cy="363"/>
              <a:chOff x="0" y="0"/>
              <a:chExt cx="117" cy="109"/>
            </a:xfrm>
            <a:solidFill>
              <a:srgbClr val="F8F8F8"/>
            </a:solidFill>
          </p:grpSpPr>
          <p:sp>
            <p:nvSpPr>
              <p:cNvPr id="12" name="Freeform 20"/>
              <p:cNvSpPr>
                <a:spLocks noEditPoints="1"/>
              </p:cNvSpPr>
              <p:nvPr/>
            </p:nvSpPr>
            <p:spPr bwMode="auto">
              <a:xfrm>
                <a:off x="0" y="0"/>
                <a:ext cx="117" cy="109"/>
              </a:xfrm>
              <a:custGeom>
                <a:avLst/>
                <a:gdLst>
                  <a:gd name="T0" fmla="*/ 100 w 117"/>
                  <a:gd name="T1" fmla="*/ 38 h 109"/>
                  <a:gd name="T2" fmla="*/ 100 w 117"/>
                  <a:gd name="T3" fmla="*/ 0 h 109"/>
                  <a:gd name="T4" fmla="*/ 0 w 117"/>
                  <a:gd name="T5" fmla="*/ 0 h 109"/>
                  <a:gd name="T6" fmla="*/ 0 w 117"/>
                  <a:gd name="T7" fmla="*/ 82 h 109"/>
                  <a:gd name="T8" fmla="*/ 24 w 117"/>
                  <a:gd name="T9" fmla="*/ 82 h 109"/>
                  <a:gd name="T10" fmla="*/ 24 w 117"/>
                  <a:gd name="T11" fmla="*/ 109 h 109"/>
                  <a:gd name="T12" fmla="*/ 54 w 117"/>
                  <a:gd name="T13" fmla="*/ 82 h 109"/>
                  <a:gd name="T14" fmla="*/ 57 w 117"/>
                  <a:gd name="T15" fmla="*/ 82 h 109"/>
                  <a:gd name="T16" fmla="*/ 57 w 117"/>
                  <a:gd name="T17" fmla="*/ 99 h 109"/>
                  <a:gd name="T18" fmla="*/ 60 w 117"/>
                  <a:gd name="T19" fmla="*/ 99 h 109"/>
                  <a:gd name="T20" fmla="*/ 117 w 117"/>
                  <a:gd name="T21" fmla="*/ 99 h 109"/>
                  <a:gd name="T22" fmla="*/ 117 w 117"/>
                  <a:gd name="T23" fmla="*/ 43 h 109"/>
                  <a:gd name="T24" fmla="*/ 117 w 117"/>
                  <a:gd name="T25" fmla="*/ 38 h 109"/>
                  <a:gd name="T26" fmla="*/ 100 w 117"/>
                  <a:gd name="T27" fmla="*/ 38 h 109"/>
                  <a:gd name="T28" fmla="*/ 51 w 117"/>
                  <a:gd name="T29" fmla="*/ 71 h 109"/>
                  <a:gd name="T30" fmla="*/ 34 w 117"/>
                  <a:gd name="T31" fmla="*/ 86 h 109"/>
                  <a:gd name="T32" fmla="*/ 34 w 117"/>
                  <a:gd name="T33" fmla="*/ 71 h 109"/>
                  <a:gd name="T34" fmla="*/ 10 w 117"/>
                  <a:gd name="T35" fmla="*/ 71 h 109"/>
                  <a:gd name="T36" fmla="*/ 10 w 117"/>
                  <a:gd name="T37" fmla="*/ 9 h 109"/>
                  <a:gd name="T38" fmla="*/ 90 w 117"/>
                  <a:gd name="T39" fmla="*/ 9 h 109"/>
                  <a:gd name="T40" fmla="*/ 90 w 117"/>
                  <a:gd name="T41" fmla="*/ 38 h 109"/>
                  <a:gd name="T42" fmla="*/ 57 w 117"/>
                  <a:gd name="T43" fmla="*/ 38 h 109"/>
                  <a:gd name="T44" fmla="*/ 57 w 117"/>
                  <a:gd name="T45" fmla="*/ 71 h 109"/>
                  <a:gd name="T46" fmla="*/ 51 w 117"/>
                  <a:gd name="T47" fmla="*/ 71 h 109"/>
                  <a:gd name="T48" fmla="*/ 108 w 117"/>
                  <a:gd name="T49" fmla="*/ 89 h 109"/>
                  <a:gd name="T50" fmla="*/ 67 w 117"/>
                  <a:gd name="T51" fmla="*/ 89 h 109"/>
                  <a:gd name="T52" fmla="*/ 67 w 117"/>
                  <a:gd name="T53" fmla="*/ 47 h 109"/>
                  <a:gd name="T54" fmla="*/ 108 w 117"/>
                  <a:gd name="T55" fmla="*/ 47 h 109"/>
                  <a:gd name="T56" fmla="*/ 108 w 117"/>
                  <a:gd name="T57" fmla="*/ 8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 h="109">
                    <a:moveTo>
                      <a:pt x="100" y="38"/>
                    </a:moveTo>
                    <a:lnTo>
                      <a:pt x="100" y="0"/>
                    </a:lnTo>
                    <a:lnTo>
                      <a:pt x="0" y="0"/>
                    </a:lnTo>
                    <a:lnTo>
                      <a:pt x="0" y="82"/>
                    </a:lnTo>
                    <a:lnTo>
                      <a:pt x="24" y="82"/>
                    </a:lnTo>
                    <a:lnTo>
                      <a:pt x="24" y="109"/>
                    </a:lnTo>
                    <a:lnTo>
                      <a:pt x="54" y="82"/>
                    </a:lnTo>
                    <a:lnTo>
                      <a:pt x="57" y="82"/>
                    </a:lnTo>
                    <a:lnTo>
                      <a:pt x="57" y="99"/>
                    </a:lnTo>
                    <a:lnTo>
                      <a:pt x="60" y="99"/>
                    </a:lnTo>
                    <a:lnTo>
                      <a:pt x="117" y="99"/>
                    </a:lnTo>
                    <a:lnTo>
                      <a:pt x="117" y="43"/>
                    </a:lnTo>
                    <a:lnTo>
                      <a:pt x="117" y="38"/>
                    </a:lnTo>
                    <a:lnTo>
                      <a:pt x="100" y="38"/>
                    </a:lnTo>
                    <a:close/>
                    <a:moveTo>
                      <a:pt x="51" y="71"/>
                    </a:moveTo>
                    <a:lnTo>
                      <a:pt x="34" y="86"/>
                    </a:lnTo>
                    <a:lnTo>
                      <a:pt x="34" y="71"/>
                    </a:lnTo>
                    <a:lnTo>
                      <a:pt x="10" y="71"/>
                    </a:lnTo>
                    <a:lnTo>
                      <a:pt x="10" y="9"/>
                    </a:lnTo>
                    <a:lnTo>
                      <a:pt x="90" y="9"/>
                    </a:lnTo>
                    <a:lnTo>
                      <a:pt x="90" y="38"/>
                    </a:lnTo>
                    <a:lnTo>
                      <a:pt x="57" y="38"/>
                    </a:lnTo>
                    <a:lnTo>
                      <a:pt x="57" y="71"/>
                    </a:lnTo>
                    <a:lnTo>
                      <a:pt x="51" y="71"/>
                    </a:lnTo>
                    <a:close/>
                    <a:moveTo>
                      <a:pt x="108" y="89"/>
                    </a:moveTo>
                    <a:lnTo>
                      <a:pt x="67" y="89"/>
                    </a:lnTo>
                    <a:lnTo>
                      <a:pt x="67" y="47"/>
                    </a:lnTo>
                    <a:lnTo>
                      <a:pt x="108" y="47"/>
                    </a:lnTo>
                    <a:lnTo>
                      <a:pt x="108" y="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F8F8F8"/>
                  </a:solidFill>
                  <a:cs typeface="+mn-ea"/>
                  <a:sym typeface="+mn-lt"/>
                </a:endParaRPr>
              </a:p>
            </p:txBody>
          </p:sp>
          <p:sp>
            <p:nvSpPr>
              <p:cNvPr id="13" name="Rectangle 21"/>
              <p:cNvSpPr>
                <a:spLocks noChangeArrowheads="1"/>
              </p:cNvSpPr>
              <p:nvPr/>
            </p:nvSpPr>
            <p:spPr bwMode="auto">
              <a:xfrm>
                <a:off x="75" y="64"/>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rgbClr val="F8F8F8"/>
                  </a:solidFill>
                  <a:cs typeface="+mn-ea"/>
                  <a:sym typeface="+mn-lt"/>
                </a:endParaRPr>
              </a:p>
            </p:txBody>
          </p:sp>
          <p:sp>
            <p:nvSpPr>
              <p:cNvPr id="14" name="Rectangle 22"/>
              <p:cNvSpPr>
                <a:spLocks noChangeArrowheads="1"/>
              </p:cNvSpPr>
              <p:nvPr/>
            </p:nvSpPr>
            <p:spPr bwMode="auto">
              <a:xfrm>
                <a:off x="90" y="64"/>
                <a:ext cx="9"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rgbClr val="F8F8F8"/>
                  </a:solidFill>
                  <a:cs typeface="+mn-ea"/>
                  <a:sym typeface="+mn-lt"/>
                </a:endParaRPr>
              </a:p>
            </p:txBody>
          </p:sp>
        </p:grpSp>
        <p:grpSp>
          <p:nvGrpSpPr>
            <p:cNvPr id="15" name="Group 23"/>
            <p:cNvGrpSpPr/>
            <p:nvPr/>
          </p:nvGrpSpPr>
          <p:grpSpPr bwMode="auto">
            <a:xfrm>
              <a:off x="5820" y="5969"/>
              <a:ext cx="390" cy="393"/>
              <a:chOff x="0" y="0"/>
              <a:chExt cx="117" cy="118"/>
            </a:xfrm>
            <a:solidFill>
              <a:srgbClr val="F8F8F8"/>
            </a:solidFill>
          </p:grpSpPr>
          <p:sp>
            <p:nvSpPr>
              <p:cNvPr id="16" name="Freeform 24"/>
              <p:cNvSpPr>
                <a:spLocks noEditPoints="1"/>
              </p:cNvSpPr>
              <p:nvPr/>
            </p:nvSpPr>
            <p:spPr bwMode="auto">
              <a:xfrm>
                <a:off x="0" y="0"/>
                <a:ext cx="117" cy="118"/>
              </a:xfrm>
              <a:custGeom>
                <a:avLst/>
                <a:gdLst>
                  <a:gd name="T0" fmla="*/ 117 w 117"/>
                  <a:gd name="T1" fmla="*/ 21 h 118"/>
                  <a:gd name="T2" fmla="*/ 107 w 117"/>
                  <a:gd name="T3" fmla="*/ 21 h 118"/>
                  <a:gd name="T4" fmla="*/ 78 w 117"/>
                  <a:gd name="T5" fmla="*/ 21 h 118"/>
                  <a:gd name="T6" fmla="*/ 78 w 117"/>
                  <a:gd name="T7" fmla="*/ 0 h 118"/>
                  <a:gd name="T8" fmla="*/ 39 w 117"/>
                  <a:gd name="T9" fmla="*/ 0 h 118"/>
                  <a:gd name="T10" fmla="*/ 39 w 117"/>
                  <a:gd name="T11" fmla="*/ 21 h 118"/>
                  <a:gd name="T12" fmla="*/ 11 w 117"/>
                  <a:gd name="T13" fmla="*/ 21 h 118"/>
                  <a:gd name="T14" fmla="*/ 0 w 117"/>
                  <a:gd name="T15" fmla="*/ 21 h 118"/>
                  <a:gd name="T16" fmla="*/ 0 w 117"/>
                  <a:gd name="T17" fmla="*/ 31 h 118"/>
                  <a:gd name="T18" fmla="*/ 11 w 117"/>
                  <a:gd name="T19" fmla="*/ 31 h 118"/>
                  <a:gd name="T20" fmla="*/ 11 w 117"/>
                  <a:gd name="T21" fmla="*/ 118 h 118"/>
                  <a:gd name="T22" fmla="*/ 107 w 117"/>
                  <a:gd name="T23" fmla="*/ 118 h 118"/>
                  <a:gd name="T24" fmla="*/ 107 w 117"/>
                  <a:gd name="T25" fmla="*/ 31 h 118"/>
                  <a:gd name="T26" fmla="*/ 117 w 117"/>
                  <a:gd name="T27" fmla="*/ 31 h 118"/>
                  <a:gd name="T28" fmla="*/ 117 w 117"/>
                  <a:gd name="T29" fmla="*/ 21 h 118"/>
                  <a:gd name="T30" fmla="*/ 50 w 117"/>
                  <a:gd name="T31" fmla="*/ 10 h 118"/>
                  <a:gd name="T32" fmla="*/ 68 w 117"/>
                  <a:gd name="T33" fmla="*/ 10 h 118"/>
                  <a:gd name="T34" fmla="*/ 68 w 117"/>
                  <a:gd name="T35" fmla="*/ 21 h 118"/>
                  <a:gd name="T36" fmla="*/ 50 w 117"/>
                  <a:gd name="T37" fmla="*/ 21 h 118"/>
                  <a:gd name="T38" fmla="*/ 50 w 117"/>
                  <a:gd name="T39" fmla="*/ 10 h 118"/>
                  <a:gd name="T40" fmla="*/ 95 w 117"/>
                  <a:gd name="T41" fmla="*/ 105 h 118"/>
                  <a:gd name="T42" fmla="*/ 21 w 117"/>
                  <a:gd name="T43" fmla="*/ 105 h 118"/>
                  <a:gd name="T44" fmla="*/ 21 w 117"/>
                  <a:gd name="T45" fmla="*/ 31 h 118"/>
                  <a:gd name="T46" fmla="*/ 39 w 117"/>
                  <a:gd name="T47" fmla="*/ 31 h 118"/>
                  <a:gd name="T48" fmla="*/ 78 w 117"/>
                  <a:gd name="T49" fmla="*/ 31 h 118"/>
                  <a:gd name="T50" fmla="*/ 95 w 117"/>
                  <a:gd name="T51" fmla="*/ 31 h 118"/>
                  <a:gd name="T52" fmla="*/ 95 w 117"/>
                  <a:gd name="T53" fmla="*/ 10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7" h="118">
                    <a:moveTo>
                      <a:pt x="117" y="21"/>
                    </a:moveTo>
                    <a:lnTo>
                      <a:pt x="107" y="21"/>
                    </a:lnTo>
                    <a:lnTo>
                      <a:pt x="78" y="21"/>
                    </a:lnTo>
                    <a:lnTo>
                      <a:pt x="78" y="0"/>
                    </a:lnTo>
                    <a:lnTo>
                      <a:pt x="39" y="0"/>
                    </a:lnTo>
                    <a:lnTo>
                      <a:pt x="39" y="21"/>
                    </a:lnTo>
                    <a:lnTo>
                      <a:pt x="11" y="21"/>
                    </a:lnTo>
                    <a:lnTo>
                      <a:pt x="0" y="21"/>
                    </a:lnTo>
                    <a:lnTo>
                      <a:pt x="0" y="31"/>
                    </a:lnTo>
                    <a:lnTo>
                      <a:pt x="11" y="31"/>
                    </a:lnTo>
                    <a:lnTo>
                      <a:pt x="11" y="118"/>
                    </a:lnTo>
                    <a:lnTo>
                      <a:pt x="107" y="118"/>
                    </a:lnTo>
                    <a:lnTo>
                      <a:pt x="107" y="31"/>
                    </a:lnTo>
                    <a:lnTo>
                      <a:pt x="117" y="31"/>
                    </a:lnTo>
                    <a:lnTo>
                      <a:pt x="117" y="21"/>
                    </a:lnTo>
                    <a:close/>
                    <a:moveTo>
                      <a:pt x="50" y="10"/>
                    </a:moveTo>
                    <a:lnTo>
                      <a:pt x="68" y="10"/>
                    </a:lnTo>
                    <a:lnTo>
                      <a:pt x="68" y="21"/>
                    </a:lnTo>
                    <a:lnTo>
                      <a:pt x="50" y="21"/>
                    </a:lnTo>
                    <a:lnTo>
                      <a:pt x="50" y="10"/>
                    </a:lnTo>
                    <a:close/>
                    <a:moveTo>
                      <a:pt x="95" y="105"/>
                    </a:moveTo>
                    <a:lnTo>
                      <a:pt x="21" y="105"/>
                    </a:lnTo>
                    <a:lnTo>
                      <a:pt x="21" y="31"/>
                    </a:lnTo>
                    <a:lnTo>
                      <a:pt x="39" y="31"/>
                    </a:lnTo>
                    <a:lnTo>
                      <a:pt x="78" y="31"/>
                    </a:lnTo>
                    <a:lnTo>
                      <a:pt x="95" y="31"/>
                    </a:lnTo>
                    <a:lnTo>
                      <a:pt x="95" y="10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F8F8F8"/>
                  </a:solidFill>
                  <a:cs typeface="+mn-ea"/>
                  <a:sym typeface="+mn-lt"/>
                </a:endParaRPr>
              </a:p>
            </p:txBody>
          </p:sp>
          <p:sp>
            <p:nvSpPr>
              <p:cNvPr id="17" name="Rectangle 25"/>
              <p:cNvSpPr>
                <a:spLocks noChangeArrowheads="1"/>
              </p:cNvSpPr>
              <p:nvPr/>
            </p:nvSpPr>
            <p:spPr bwMode="auto">
              <a:xfrm>
                <a:off x="36" y="48"/>
                <a:ext cx="12" cy="4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rgbClr val="F8F8F8"/>
                  </a:solidFill>
                  <a:cs typeface="+mn-ea"/>
                  <a:sym typeface="+mn-lt"/>
                </a:endParaRPr>
              </a:p>
            </p:txBody>
          </p:sp>
          <p:sp>
            <p:nvSpPr>
              <p:cNvPr id="18" name="Rectangle 26"/>
              <p:cNvSpPr>
                <a:spLocks noChangeArrowheads="1"/>
              </p:cNvSpPr>
              <p:nvPr/>
            </p:nvSpPr>
            <p:spPr bwMode="auto">
              <a:xfrm>
                <a:off x="69" y="48"/>
                <a:ext cx="11" cy="4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rgbClr val="F8F8F8"/>
                  </a:solidFill>
                  <a:cs typeface="+mn-ea"/>
                  <a:sym typeface="+mn-lt"/>
                </a:endParaRPr>
              </a:p>
            </p:txBody>
          </p:sp>
        </p:grpSp>
        <p:grpSp>
          <p:nvGrpSpPr>
            <p:cNvPr id="19" name="Group 27"/>
            <p:cNvGrpSpPr/>
            <p:nvPr/>
          </p:nvGrpSpPr>
          <p:grpSpPr bwMode="auto">
            <a:xfrm>
              <a:off x="1890" y="5966"/>
              <a:ext cx="350" cy="400"/>
              <a:chOff x="0" y="0"/>
              <a:chExt cx="105" cy="120"/>
            </a:xfrm>
            <a:solidFill>
              <a:srgbClr val="F8F8F8"/>
            </a:solidFill>
          </p:grpSpPr>
          <p:sp>
            <p:nvSpPr>
              <p:cNvPr id="20" name="Freeform 28"/>
              <p:cNvSpPr/>
              <p:nvPr/>
            </p:nvSpPr>
            <p:spPr bwMode="auto">
              <a:xfrm>
                <a:off x="18" y="47"/>
                <a:ext cx="53" cy="26"/>
              </a:xfrm>
              <a:custGeom>
                <a:avLst/>
                <a:gdLst>
                  <a:gd name="T0" fmla="*/ 18 w 35"/>
                  <a:gd name="T1" fmla="*/ 11 h 17"/>
                  <a:gd name="T2" fmla="*/ 7 w 35"/>
                  <a:gd name="T3" fmla="*/ 0 h 17"/>
                  <a:gd name="T4" fmla="*/ 0 w 35"/>
                  <a:gd name="T5" fmla="*/ 0 h 17"/>
                  <a:gd name="T6" fmla="*/ 18 w 35"/>
                  <a:gd name="T7" fmla="*/ 17 h 17"/>
                  <a:gd name="T8" fmla="*/ 35 w 35"/>
                  <a:gd name="T9" fmla="*/ 0 h 17"/>
                  <a:gd name="T10" fmla="*/ 28 w 35"/>
                  <a:gd name="T11" fmla="*/ 0 h 17"/>
                  <a:gd name="T12" fmla="*/ 18 w 35"/>
                  <a:gd name="T13" fmla="*/ 11 h 17"/>
                </a:gdLst>
                <a:ahLst/>
                <a:cxnLst>
                  <a:cxn ang="0">
                    <a:pos x="T0" y="T1"/>
                  </a:cxn>
                  <a:cxn ang="0">
                    <a:pos x="T2" y="T3"/>
                  </a:cxn>
                  <a:cxn ang="0">
                    <a:pos x="T4" y="T5"/>
                  </a:cxn>
                  <a:cxn ang="0">
                    <a:pos x="T6" y="T7"/>
                  </a:cxn>
                  <a:cxn ang="0">
                    <a:pos x="T8" y="T9"/>
                  </a:cxn>
                  <a:cxn ang="0">
                    <a:pos x="T10" y="T11"/>
                  </a:cxn>
                  <a:cxn ang="0">
                    <a:pos x="T12" y="T13"/>
                  </a:cxn>
                </a:cxnLst>
                <a:rect l="0" t="0" r="r" b="b"/>
                <a:pathLst>
                  <a:path w="35" h="17">
                    <a:moveTo>
                      <a:pt x="18" y="11"/>
                    </a:moveTo>
                    <a:cubicBezTo>
                      <a:pt x="12" y="11"/>
                      <a:pt x="7" y="6"/>
                      <a:pt x="7" y="0"/>
                    </a:cubicBezTo>
                    <a:cubicBezTo>
                      <a:pt x="0" y="0"/>
                      <a:pt x="0" y="0"/>
                      <a:pt x="0" y="0"/>
                    </a:cubicBezTo>
                    <a:cubicBezTo>
                      <a:pt x="0" y="10"/>
                      <a:pt x="8" y="17"/>
                      <a:pt x="18" y="17"/>
                    </a:cubicBezTo>
                    <a:cubicBezTo>
                      <a:pt x="27" y="17"/>
                      <a:pt x="35" y="10"/>
                      <a:pt x="35" y="0"/>
                    </a:cubicBezTo>
                    <a:cubicBezTo>
                      <a:pt x="28" y="0"/>
                      <a:pt x="28" y="0"/>
                      <a:pt x="28" y="0"/>
                    </a:cubicBezTo>
                    <a:cubicBezTo>
                      <a:pt x="28" y="6"/>
                      <a:pt x="23" y="11"/>
                      <a:pt x="18"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F8F8F8"/>
                  </a:solidFill>
                  <a:cs typeface="+mn-ea"/>
                  <a:sym typeface="+mn-lt"/>
                </a:endParaRPr>
              </a:p>
            </p:txBody>
          </p:sp>
          <p:sp>
            <p:nvSpPr>
              <p:cNvPr id="21" name="Freeform 29"/>
              <p:cNvSpPr>
                <a:spLocks noEditPoints="1"/>
              </p:cNvSpPr>
              <p:nvPr/>
            </p:nvSpPr>
            <p:spPr bwMode="auto">
              <a:xfrm>
                <a:off x="0" y="0"/>
                <a:ext cx="105" cy="120"/>
              </a:xfrm>
              <a:custGeom>
                <a:avLst/>
                <a:gdLst>
                  <a:gd name="T0" fmla="*/ 105 w 105"/>
                  <a:gd name="T1" fmla="*/ 0 h 120"/>
                  <a:gd name="T2" fmla="*/ 23 w 105"/>
                  <a:gd name="T3" fmla="*/ 0 h 120"/>
                  <a:gd name="T4" fmla="*/ 23 w 105"/>
                  <a:gd name="T5" fmla="*/ 18 h 120"/>
                  <a:gd name="T6" fmla="*/ 0 w 105"/>
                  <a:gd name="T7" fmla="*/ 18 h 120"/>
                  <a:gd name="T8" fmla="*/ 0 w 105"/>
                  <a:gd name="T9" fmla="*/ 120 h 120"/>
                  <a:gd name="T10" fmla="*/ 89 w 105"/>
                  <a:gd name="T11" fmla="*/ 120 h 120"/>
                  <a:gd name="T12" fmla="*/ 89 w 105"/>
                  <a:gd name="T13" fmla="*/ 97 h 120"/>
                  <a:gd name="T14" fmla="*/ 105 w 105"/>
                  <a:gd name="T15" fmla="*/ 97 h 120"/>
                  <a:gd name="T16" fmla="*/ 105 w 105"/>
                  <a:gd name="T17" fmla="*/ 0 h 120"/>
                  <a:gd name="T18" fmla="*/ 78 w 105"/>
                  <a:gd name="T19" fmla="*/ 109 h 120"/>
                  <a:gd name="T20" fmla="*/ 11 w 105"/>
                  <a:gd name="T21" fmla="*/ 109 h 120"/>
                  <a:gd name="T22" fmla="*/ 11 w 105"/>
                  <a:gd name="T23" fmla="*/ 29 h 120"/>
                  <a:gd name="T24" fmla="*/ 23 w 105"/>
                  <a:gd name="T25" fmla="*/ 29 h 120"/>
                  <a:gd name="T26" fmla="*/ 78 w 105"/>
                  <a:gd name="T27" fmla="*/ 29 h 120"/>
                  <a:gd name="T28" fmla="*/ 78 w 105"/>
                  <a:gd name="T29" fmla="*/ 97 h 120"/>
                  <a:gd name="T30" fmla="*/ 78 w 105"/>
                  <a:gd name="T31" fmla="*/ 109 h 120"/>
                  <a:gd name="T32" fmla="*/ 96 w 105"/>
                  <a:gd name="T33" fmla="*/ 86 h 120"/>
                  <a:gd name="T34" fmla="*/ 89 w 105"/>
                  <a:gd name="T35" fmla="*/ 86 h 120"/>
                  <a:gd name="T36" fmla="*/ 89 w 105"/>
                  <a:gd name="T37" fmla="*/ 18 h 120"/>
                  <a:gd name="T38" fmla="*/ 32 w 105"/>
                  <a:gd name="T39" fmla="*/ 18 h 120"/>
                  <a:gd name="T40" fmla="*/ 32 w 105"/>
                  <a:gd name="T41" fmla="*/ 11 h 120"/>
                  <a:gd name="T42" fmla="*/ 96 w 105"/>
                  <a:gd name="T43" fmla="*/ 11 h 120"/>
                  <a:gd name="T44" fmla="*/ 96 w 105"/>
                  <a:gd name="T45" fmla="*/ 8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20">
                    <a:moveTo>
                      <a:pt x="105" y="0"/>
                    </a:moveTo>
                    <a:lnTo>
                      <a:pt x="23" y="0"/>
                    </a:lnTo>
                    <a:lnTo>
                      <a:pt x="23" y="18"/>
                    </a:lnTo>
                    <a:lnTo>
                      <a:pt x="0" y="18"/>
                    </a:lnTo>
                    <a:lnTo>
                      <a:pt x="0" y="120"/>
                    </a:lnTo>
                    <a:lnTo>
                      <a:pt x="89" y="120"/>
                    </a:lnTo>
                    <a:lnTo>
                      <a:pt x="89" y="97"/>
                    </a:lnTo>
                    <a:lnTo>
                      <a:pt x="105" y="97"/>
                    </a:lnTo>
                    <a:lnTo>
                      <a:pt x="105" y="0"/>
                    </a:lnTo>
                    <a:close/>
                    <a:moveTo>
                      <a:pt x="78" y="109"/>
                    </a:moveTo>
                    <a:lnTo>
                      <a:pt x="11" y="109"/>
                    </a:lnTo>
                    <a:lnTo>
                      <a:pt x="11" y="29"/>
                    </a:lnTo>
                    <a:lnTo>
                      <a:pt x="23" y="29"/>
                    </a:lnTo>
                    <a:lnTo>
                      <a:pt x="78" y="29"/>
                    </a:lnTo>
                    <a:lnTo>
                      <a:pt x="78" y="97"/>
                    </a:lnTo>
                    <a:lnTo>
                      <a:pt x="78" y="109"/>
                    </a:lnTo>
                    <a:close/>
                    <a:moveTo>
                      <a:pt x="96" y="86"/>
                    </a:moveTo>
                    <a:lnTo>
                      <a:pt x="89" y="86"/>
                    </a:lnTo>
                    <a:lnTo>
                      <a:pt x="89" y="18"/>
                    </a:lnTo>
                    <a:lnTo>
                      <a:pt x="32" y="18"/>
                    </a:lnTo>
                    <a:lnTo>
                      <a:pt x="32" y="11"/>
                    </a:lnTo>
                    <a:lnTo>
                      <a:pt x="96" y="11"/>
                    </a:lnTo>
                    <a:lnTo>
                      <a:pt x="96"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F8F8F8"/>
                  </a:solidFill>
                  <a:cs typeface="+mn-ea"/>
                  <a:sym typeface="+mn-lt"/>
                </a:endParaRPr>
              </a:p>
            </p:txBody>
          </p:sp>
        </p:grpSp>
        <p:sp>
          <p:nvSpPr>
            <p:cNvPr id="22" name="Text Box 30"/>
            <p:cNvSpPr txBox="1">
              <a:spLocks noChangeArrowheads="1"/>
            </p:cNvSpPr>
            <p:nvPr/>
          </p:nvSpPr>
          <p:spPr bwMode="auto">
            <a:xfrm>
              <a:off x="2330" y="5770"/>
              <a:ext cx="2632" cy="8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r>
                <a:rPr lang="zh-CN" altLang="en-US" sz="1400" dirty="0">
                  <a:solidFill>
                    <a:srgbClr val="F8F8F8"/>
                  </a:solidFill>
                  <a:cs typeface="+mn-ea"/>
                  <a:sym typeface="+mn-lt"/>
                </a:rPr>
                <a:t>2017-2018第二学期第一周——第二周</a:t>
              </a:r>
              <a:endParaRPr lang="zh-CN" altLang="en-US" sz="1400" dirty="0">
                <a:solidFill>
                  <a:srgbClr val="F8F8F8"/>
                </a:solidFill>
                <a:cs typeface="+mn-ea"/>
                <a:sym typeface="+mn-lt"/>
              </a:endParaRPr>
            </a:p>
          </p:txBody>
        </p:sp>
        <p:sp>
          <p:nvSpPr>
            <p:cNvPr id="23" name="Text Box 31"/>
            <p:cNvSpPr txBox="1">
              <a:spLocks noChangeArrowheads="1"/>
            </p:cNvSpPr>
            <p:nvPr/>
          </p:nvSpPr>
          <p:spPr bwMode="auto">
            <a:xfrm>
              <a:off x="6303" y="5756"/>
              <a:ext cx="2780" cy="8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r>
                <a:rPr lang="zh-CN" altLang="en-US" sz="1400" dirty="0">
                  <a:solidFill>
                    <a:srgbClr val="F8F8F8"/>
                  </a:solidFill>
                  <a:cs typeface="+mn-ea"/>
                  <a:sym typeface="+mn-lt"/>
                </a:rPr>
                <a:t>2017-2018第二学期第三周——第五周</a:t>
              </a:r>
              <a:endParaRPr lang="zh-CN" altLang="en-US" sz="1400" dirty="0">
                <a:solidFill>
                  <a:srgbClr val="F8F8F8"/>
                </a:solidFill>
                <a:cs typeface="+mn-ea"/>
                <a:sym typeface="+mn-lt"/>
              </a:endParaRPr>
            </a:p>
          </p:txBody>
        </p:sp>
        <p:sp>
          <p:nvSpPr>
            <p:cNvPr id="24" name="Text Box 32"/>
            <p:cNvSpPr txBox="1">
              <a:spLocks noChangeArrowheads="1"/>
            </p:cNvSpPr>
            <p:nvPr/>
          </p:nvSpPr>
          <p:spPr bwMode="auto">
            <a:xfrm>
              <a:off x="10156" y="5753"/>
              <a:ext cx="2634" cy="8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r>
                <a:rPr lang="zh-CN" altLang="en-US" sz="1400" dirty="0">
                  <a:solidFill>
                    <a:srgbClr val="F8F8F8"/>
                  </a:solidFill>
                  <a:cs typeface="+mn-ea"/>
                  <a:sym typeface="+mn-lt"/>
                </a:rPr>
                <a:t>2017-2018第二学期第六周——第七周</a:t>
              </a:r>
              <a:endParaRPr lang="zh-CN" altLang="en-US" sz="1400" dirty="0">
                <a:solidFill>
                  <a:srgbClr val="F8F8F8"/>
                </a:solidFill>
                <a:cs typeface="+mn-ea"/>
                <a:sym typeface="+mn-lt"/>
              </a:endParaRPr>
            </a:p>
          </p:txBody>
        </p:sp>
        <p:sp>
          <p:nvSpPr>
            <p:cNvPr id="25" name="Text Box 33"/>
            <p:cNvSpPr txBox="1">
              <a:spLocks noChangeArrowheads="1"/>
            </p:cNvSpPr>
            <p:nvPr/>
          </p:nvSpPr>
          <p:spPr bwMode="auto">
            <a:xfrm>
              <a:off x="14158" y="5756"/>
              <a:ext cx="2652" cy="8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r>
                <a:rPr lang="zh-CN" altLang="en-US" sz="1400" dirty="0">
                  <a:solidFill>
                    <a:srgbClr val="F8F8F8"/>
                  </a:solidFill>
                  <a:cs typeface="+mn-ea"/>
                  <a:sym typeface="+mn-lt"/>
                </a:rPr>
                <a:t>2017-2018第二学期第八周——第十周</a:t>
              </a:r>
              <a:endParaRPr lang="zh-CN" altLang="en-US" sz="1400" dirty="0">
                <a:solidFill>
                  <a:srgbClr val="F8F8F8"/>
                </a:solidFill>
                <a:cs typeface="+mn-ea"/>
                <a:sym typeface="+mn-lt"/>
              </a:endParaRPr>
            </a:p>
          </p:txBody>
        </p:sp>
        <p:sp>
          <p:nvSpPr>
            <p:cNvPr id="26" name="Rectangle 34"/>
            <p:cNvSpPr>
              <a:spLocks noChangeArrowheads="1"/>
            </p:cNvSpPr>
            <p:nvPr/>
          </p:nvSpPr>
          <p:spPr bwMode="auto">
            <a:xfrm>
              <a:off x="1587" y="4306"/>
              <a:ext cx="4741" cy="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dirty="0">
                  <a:solidFill>
                    <a:schemeClr val="tx1"/>
                  </a:solidFill>
                  <a:latin typeface="+mn-ea"/>
                  <a:cs typeface="+mn-ea"/>
                  <a:sym typeface="+mn-lt"/>
                </a:rPr>
                <a:t>确定设计方案，完成开题报告</a:t>
              </a:r>
              <a:endParaRPr dirty="0">
                <a:solidFill>
                  <a:schemeClr val="tx1"/>
                </a:solidFill>
                <a:latin typeface="+mn-ea"/>
                <a:cs typeface="+mn-ea"/>
                <a:sym typeface="+mn-lt"/>
              </a:endParaRPr>
            </a:p>
          </p:txBody>
        </p:sp>
        <p:sp>
          <p:nvSpPr>
            <p:cNvPr id="27" name="Rectangle 35"/>
            <p:cNvSpPr>
              <a:spLocks noChangeArrowheads="1"/>
            </p:cNvSpPr>
            <p:nvPr/>
          </p:nvSpPr>
          <p:spPr bwMode="auto">
            <a:xfrm>
              <a:off x="9059" y="4307"/>
              <a:ext cx="4421" cy="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sz="1800" dirty="0">
                  <a:latin typeface="+mn-ea"/>
                  <a:cs typeface="+mn-ea"/>
                  <a:sym typeface="+mn-lt"/>
                </a:rPr>
                <a:t>完成请求发送模块，服务端</a:t>
              </a:r>
              <a:endParaRPr sz="1800" dirty="0">
                <a:latin typeface="+mn-ea"/>
                <a:cs typeface="+mn-ea"/>
                <a:sym typeface="+mn-lt"/>
              </a:endParaRPr>
            </a:p>
          </p:txBody>
        </p:sp>
        <p:sp>
          <p:nvSpPr>
            <p:cNvPr id="28" name="Rectangle 36"/>
            <p:cNvSpPr>
              <a:spLocks noChangeArrowheads="1"/>
            </p:cNvSpPr>
            <p:nvPr/>
          </p:nvSpPr>
          <p:spPr bwMode="auto">
            <a:xfrm>
              <a:off x="4908" y="7527"/>
              <a:ext cx="5570" cy="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sz="1800" dirty="0">
                  <a:latin typeface="+mn-ea"/>
                  <a:cs typeface="+mn-ea"/>
                  <a:sym typeface="+mn-lt"/>
                </a:rPr>
                <a:t>完成系统框架搭建，请求处理模块</a:t>
              </a:r>
              <a:endParaRPr sz="1800" dirty="0">
                <a:latin typeface="+mn-ea"/>
                <a:cs typeface="+mn-ea"/>
                <a:sym typeface="+mn-lt"/>
              </a:endParaRPr>
            </a:p>
          </p:txBody>
        </p:sp>
        <p:sp>
          <p:nvSpPr>
            <p:cNvPr id="29" name="Rectangle 37"/>
            <p:cNvSpPr>
              <a:spLocks noChangeArrowheads="1"/>
            </p:cNvSpPr>
            <p:nvPr/>
          </p:nvSpPr>
          <p:spPr bwMode="auto">
            <a:xfrm>
              <a:off x="13232" y="7090"/>
              <a:ext cx="4381" cy="13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sz="1800" dirty="0">
                  <a:latin typeface="+mn-ea"/>
                  <a:cs typeface="+mn-ea"/>
                  <a:sym typeface="+mn-lt"/>
                </a:rPr>
                <a:t>完成服务中心，网页管理模块，进行系统测试和性能分析。</a:t>
              </a:r>
              <a:endParaRPr sz="1800" dirty="0">
                <a:latin typeface="+mn-ea"/>
                <a:cs typeface="+mn-ea"/>
                <a:sym typeface="+mn-lt"/>
              </a:endParaRPr>
            </a:p>
          </p:txBody>
        </p:sp>
        <p:sp>
          <p:nvSpPr>
            <p:cNvPr id="30" name="Text Box 38"/>
            <p:cNvSpPr txBox="1">
              <a:spLocks noChangeArrowheads="1"/>
            </p:cNvSpPr>
            <p:nvPr/>
          </p:nvSpPr>
          <p:spPr bwMode="auto">
            <a:xfrm>
              <a:off x="2853" y="7090"/>
              <a:ext cx="1260" cy="1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4800" dirty="0">
                  <a:solidFill>
                    <a:schemeClr val="accent1"/>
                  </a:solidFill>
                  <a:latin typeface="+mn-ea"/>
                  <a:cs typeface="+mn-ea"/>
                  <a:sym typeface="+mn-lt"/>
                </a:rPr>
                <a:t>01</a:t>
              </a:r>
              <a:endParaRPr lang="zh-CN" altLang="zh-CN" sz="4800" dirty="0">
                <a:solidFill>
                  <a:schemeClr val="accent1"/>
                </a:solidFill>
                <a:latin typeface="+mn-ea"/>
                <a:cs typeface="+mn-ea"/>
                <a:sym typeface="+mn-lt"/>
              </a:endParaRPr>
            </a:p>
          </p:txBody>
        </p:sp>
        <p:sp>
          <p:nvSpPr>
            <p:cNvPr id="31" name="Text Box 39"/>
            <p:cNvSpPr txBox="1">
              <a:spLocks noChangeArrowheads="1"/>
            </p:cNvSpPr>
            <p:nvPr/>
          </p:nvSpPr>
          <p:spPr bwMode="auto">
            <a:xfrm>
              <a:off x="10623" y="7090"/>
              <a:ext cx="1296" cy="1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4800" dirty="0">
                  <a:solidFill>
                    <a:schemeClr val="accent3"/>
                  </a:solidFill>
                  <a:latin typeface="+mn-ea"/>
                  <a:cs typeface="+mn-ea"/>
                  <a:sym typeface="+mn-lt"/>
                </a:rPr>
                <a:t>03</a:t>
              </a:r>
              <a:endParaRPr lang="zh-CN" altLang="zh-CN" sz="4800" dirty="0">
                <a:solidFill>
                  <a:schemeClr val="accent3"/>
                </a:solidFill>
                <a:latin typeface="+mn-ea"/>
                <a:cs typeface="+mn-ea"/>
                <a:sym typeface="+mn-lt"/>
              </a:endParaRPr>
            </a:p>
          </p:txBody>
        </p:sp>
        <p:sp>
          <p:nvSpPr>
            <p:cNvPr id="32" name="Text Box 40"/>
            <p:cNvSpPr txBox="1">
              <a:spLocks noChangeArrowheads="1"/>
            </p:cNvSpPr>
            <p:nvPr/>
          </p:nvSpPr>
          <p:spPr bwMode="auto">
            <a:xfrm>
              <a:off x="6850" y="3869"/>
              <a:ext cx="1260" cy="1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4800" dirty="0">
                  <a:solidFill>
                    <a:srgbClr val="255D93"/>
                  </a:solidFill>
                  <a:latin typeface="+mn-ea"/>
                  <a:cs typeface="+mn-ea"/>
                  <a:sym typeface="+mn-lt"/>
                </a:rPr>
                <a:t>02</a:t>
              </a:r>
              <a:endParaRPr lang="zh-CN" altLang="zh-CN" sz="4800" dirty="0">
                <a:solidFill>
                  <a:srgbClr val="255D93"/>
                </a:solidFill>
                <a:latin typeface="+mn-ea"/>
                <a:cs typeface="+mn-ea"/>
                <a:sym typeface="+mn-lt"/>
              </a:endParaRPr>
            </a:p>
          </p:txBody>
        </p:sp>
        <p:sp>
          <p:nvSpPr>
            <p:cNvPr id="33" name="Text Box 41"/>
            <p:cNvSpPr txBox="1">
              <a:spLocks noChangeArrowheads="1"/>
            </p:cNvSpPr>
            <p:nvPr/>
          </p:nvSpPr>
          <p:spPr bwMode="auto">
            <a:xfrm>
              <a:off x="14620" y="3869"/>
              <a:ext cx="1260" cy="1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4800" dirty="0">
                  <a:solidFill>
                    <a:schemeClr val="tx1">
                      <a:lumMod val="85000"/>
                      <a:lumOff val="15000"/>
                    </a:schemeClr>
                  </a:solidFill>
                  <a:latin typeface="+mn-ea"/>
                  <a:cs typeface="+mn-ea"/>
                  <a:sym typeface="+mn-lt"/>
                </a:rPr>
                <a:t>04</a:t>
              </a:r>
              <a:endParaRPr lang="zh-CN" altLang="zh-CN" sz="4800" dirty="0">
                <a:solidFill>
                  <a:schemeClr val="tx1">
                    <a:lumMod val="85000"/>
                    <a:lumOff val="15000"/>
                  </a:schemeClr>
                </a:solidFill>
                <a:latin typeface="+mn-ea"/>
                <a:cs typeface="+mn-ea"/>
                <a:sym typeface="+mn-lt"/>
              </a:endParaRPr>
            </a:p>
          </p:txBody>
        </p:sp>
      </p:gr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qrw51mjc">
      <a:majorFont>
        <a:latin typeface="Candara"/>
        <a:ea typeface="YouYuan"/>
        <a:cs typeface=""/>
      </a:majorFont>
      <a:minorFont>
        <a:latin typeface="Candara"/>
        <a:ea typeface="YouYua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2036</Words>
  <Application>WPS 演示</Application>
  <PresentationFormat>宽屏</PresentationFormat>
  <Paragraphs>166</Paragraphs>
  <Slides>10</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10</vt:i4>
      </vt:variant>
    </vt:vector>
  </HeadingPairs>
  <TitlesOfParts>
    <vt:vector size="22" baseType="lpstr">
      <vt:lpstr>Arial</vt:lpstr>
      <vt:lpstr>宋体</vt:lpstr>
      <vt:lpstr>Wingdings</vt:lpstr>
      <vt:lpstr>Helvetica Light</vt:lpstr>
      <vt:lpstr>Kontrapunkt Bob Bold</vt:lpstr>
      <vt:lpstr>幼圆</vt:lpstr>
      <vt:lpstr>Candara</vt:lpstr>
      <vt:lpstr>微软雅黑</vt:lpstr>
      <vt:lpstr>Arial Unicode MS</vt:lpstr>
      <vt:lpstr>等线</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阮幸云</dc:creator>
  <cp:lastModifiedBy>、Scorpio*24＇</cp:lastModifiedBy>
  <cp:revision>134</cp:revision>
  <dcterms:created xsi:type="dcterms:W3CDTF">2018-03-09T12:45:00Z</dcterms:created>
  <dcterms:modified xsi:type="dcterms:W3CDTF">2018-03-13T03:50:05Z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2052-10.1.0.6929</vt:lpwstr>
  </property>
</Properties>
</file>

<file path=docProps/thumbnail.jpeg>
</file>